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98" r:id="rId5"/>
    <p:sldId id="260" r:id="rId6"/>
    <p:sldId id="281" r:id="rId7"/>
    <p:sldId id="282" r:id="rId8"/>
    <p:sldId id="279" r:id="rId9"/>
    <p:sldId id="261" r:id="rId10"/>
    <p:sldId id="266" r:id="rId11"/>
    <p:sldId id="296" r:id="rId12"/>
    <p:sldId id="295" r:id="rId13"/>
    <p:sldId id="294" r:id="rId14"/>
    <p:sldId id="297" r:id="rId15"/>
    <p:sldId id="262" r:id="rId16"/>
    <p:sldId id="263" r:id="rId17"/>
    <p:sldId id="264" r:id="rId18"/>
    <p:sldId id="265" r:id="rId19"/>
    <p:sldId id="286" r:id="rId20"/>
    <p:sldId id="284" r:id="rId21"/>
    <p:sldId id="276" r:id="rId22"/>
    <p:sldId id="271" r:id="rId23"/>
    <p:sldId id="272" r:id="rId24"/>
    <p:sldId id="273" r:id="rId25"/>
    <p:sldId id="274" r:id="rId26"/>
    <p:sldId id="275" r:id="rId27"/>
    <p:sldId id="267" r:id="rId28"/>
    <p:sldId id="268" r:id="rId29"/>
    <p:sldId id="292" r:id="rId30"/>
    <p:sldId id="280" r:id="rId31"/>
    <p:sldId id="283" r:id="rId32"/>
    <p:sldId id="27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6E9C09-3888-A67A-C5C5-7B53E6259B06}" v="4" dt="2025-01-21T22:22:26.713"/>
    <p1510:client id="{B20F788E-5CF5-67AE-6FE8-8D4AA63488D4}" v="628" dt="2025-01-21T17:25:27.8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8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658C0-D49B-13AE-BE0D-9728B3F8CE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91824C-DBFE-690A-4FB7-6A196ED7F1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B81A9F-A7FC-DD99-EA99-5A1011ECF261}"/>
              </a:ext>
            </a:extLst>
          </p:cNvPr>
          <p:cNvSpPr>
            <a:spLocks noGrp="1"/>
          </p:cNvSpPr>
          <p:nvPr>
            <p:ph type="dt" sz="half" idx="10"/>
          </p:nvPr>
        </p:nvSpPr>
        <p:spPr/>
        <p:txBody>
          <a:bodyPr/>
          <a:lstStyle/>
          <a:p>
            <a:fld id="{F65DDD71-0B51-4578-BEB8-DF8ADD1D1E4E}" type="datetimeFigureOut">
              <a:rPr lang="en-US" smtClean="0"/>
              <a:t>7/2/2025</a:t>
            </a:fld>
            <a:endParaRPr lang="en-US"/>
          </a:p>
        </p:txBody>
      </p:sp>
      <p:sp>
        <p:nvSpPr>
          <p:cNvPr id="5" name="Footer Placeholder 4">
            <a:extLst>
              <a:ext uri="{FF2B5EF4-FFF2-40B4-BE49-F238E27FC236}">
                <a16:creationId xmlns:a16="http://schemas.microsoft.com/office/drawing/2014/main" id="{F33FD0FD-DF5D-4E9B-6E6D-1F42CB3521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4E6C70-4DDE-AF09-ACDA-889DE01B8885}"/>
              </a:ext>
            </a:extLst>
          </p:cNvPr>
          <p:cNvSpPr>
            <a:spLocks noGrp="1"/>
          </p:cNvSpPr>
          <p:nvPr>
            <p:ph type="sldNum" sz="quarter" idx="12"/>
          </p:nvPr>
        </p:nvSpPr>
        <p:spPr/>
        <p:txBody>
          <a:bodyPr/>
          <a:lstStyle/>
          <a:p>
            <a:fld id="{D20D835A-2DF8-4082-A832-5FB7F9B3B54E}" type="slidenum">
              <a:rPr lang="en-US" smtClean="0"/>
              <a:t>‹#›</a:t>
            </a:fld>
            <a:endParaRPr lang="en-US"/>
          </a:p>
        </p:txBody>
      </p:sp>
    </p:spTree>
    <p:extLst>
      <p:ext uri="{BB962C8B-B14F-4D97-AF65-F5344CB8AC3E}">
        <p14:creationId xmlns:p14="http://schemas.microsoft.com/office/powerpoint/2010/main" val="33954091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5F63A-2FAC-AA6F-3B02-B8B813B842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FEA19A-029F-0525-1C16-0CD6BBDAB0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F4F029-7C65-4ACC-A53D-D2273D005B97}"/>
              </a:ext>
            </a:extLst>
          </p:cNvPr>
          <p:cNvSpPr>
            <a:spLocks noGrp="1"/>
          </p:cNvSpPr>
          <p:nvPr>
            <p:ph type="dt" sz="half" idx="10"/>
          </p:nvPr>
        </p:nvSpPr>
        <p:spPr/>
        <p:txBody>
          <a:bodyPr/>
          <a:lstStyle/>
          <a:p>
            <a:fld id="{F65DDD71-0B51-4578-BEB8-DF8ADD1D1E4E}" type="datetimeFigureOut">
              <a:rPr lang="en-US" smtClean="0"/>
              <a:t>7/2/2025</a:t>
            </a:fld>
            <a:endParaRPr lang="en-US"/>
          </a:p>
        </p:txBody>
      </p:sp>
      <p:sp>
        <p:nvSpPr>
          <p:cNvPr id="5" name="Footer Placeholder 4">
            <a:extLst>
              <a:ext uri="{FF2B5EF4-FFF2-40B4-BE49-F238E27FC236}">
                <a16:creationId xmlns:a16="http://schemas.microsoft.com/office/drawing/2014/main" id="{EE599C2E-8BDC-216E-069A-D57AE1DB78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964B68-C7E5-7862-23C2-613CECB8FBEE}"/>
              </a:ext>
            </a:extLst>
          </p:cNvPr>
          <p:cNvSpPr>
            <a:spLocks noGrp="1"/>
          </p:cNvSpPr>
          <p:nvPr>
            <p:ph type="sldNum" sz="quarter" idx="12"/>
          </p:nvPr>
        </p:nvSpPr>
        <p:spPr/>
        <p:txBody>
          <a:bodyPr/>
          <a:lstStyle/>
          <a:p>
            <a:fld id="{D20D835A-2DF8-4082-A832-5FB7F9B3B54E}" type="slidenum">
              <a:rPr lang="en-US" smtClean="0"/>
              <a:t>‹#›</a:t>
            </a:fld>
            <a:endParaRPr lang="en-US"/>
          </a:p>
        </p:txBody>
      </p:sp>
    </p:spTree>
    <p:extLst>
      <p:ext uri="{BB962C8B-B14F-4D97-AF65-F5344CB8AC3E}">
        <p14:creationId xmlns:p14="http://schemas.microsoft.com/office/powerpoint/2010/main" val="984707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0F378C-2044-EC55-3782-752F69CB42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19099F-99C0-BA1A-43E9-CE259A1C5A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794321-983D-E90F-2AF4-DF9AED3EDEE8}"/>
              </a:ext>
            </a:extLst>
          </p:cNvPr>
          <p:cNvSpPr>
            <a:spLocks noGrp="1"/>
          </p:cNvSpPr>
          <p:nvPr>
            <p:ph type="dt" sz="half" idx="10"/>
          </p:nvPr>
        </p:nvSpPr>
        <p:spPr/>
        <p:txBody>
          <a:bodyPr/>
          <a:lstStyle/>
          <a:p>
            <a:fld id="{F65DDD71-0B51-4578-BEB8-DF8ADD1D1E4E}" type="datetimeFigureOut">
              <a:rPr lang="en-US" smtClean="0"/>
              <a:t>7/2/2025</a:t>
            </a:fld>
            <a:endParaRPr lang="en-US"/>
          </a:p>
        </p:txBody>
      </p:sp>
      <p:sp>
        <p:nvSpPr>
          <p:cNvPr id="5" name="Footer Placeholder 4">
            <a:extLst>
              <a:ext uri="{FF2B5EF4-FFF2-40B4-BE49-F238E27FC236}">
                <a16:creationId xmlns:a16="http://schemas.microsoft.com/office/drawing/2014/main" id="{6AFA499A-E570-495F-AB8E-48359F8209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3705A1-E322-954D-7BE0-3FA1C44DECFB}"/>
              </a:ext>
            </a:extLst>
          </p:cNvPr>
          <p:cNvSpPr>
            <a:spLocks noGrp="1"/>
          </p:cNvSpPr>
          <p:nvPr>
            <p:ph type="sldNum" sz="quarter" idx="12"/>
          </p:nvPr>
        </p:nvSpPr>
        <p:spPr/>
        <p:txBody>
          <a:bodyPr/>
          <a:lstStyle/>
          <a:p>
            <a:fld id="{D20D835A-2DF8-4082-A832-5FB7F9B3B54E}" type="slidenum">
              <a:rPr lang="en-US" smtClean="0"/>
              <a:t>‹#›</a:t>
            </a:fld>
            <a:endParaRPr lang="en-US"/>
          </a:p>
        </p:txBody>
      </p:sp>
    </p:spTree>
    <p:extLst>
      <p:ext uri="{BB962C8B-B14F-4D97-AF65-F5344CB8AC3E}">
        <p14:creationId xmlns:p14="http://schemas.microsoft.com/office/powerpoint/2010/main" val="974478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30130-5C1F-B0EA-5743-4161288BAC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3DA82E-5AC1-0D71-3B80-AD0B490145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74A450-17DE-15FF-46D7-EBA7ED36F360}"/>
              </a:ext>
            </a:extLst>
          </p:cNvPr>
          <p:cNvSpPr>
            <a:spLocks noGrp="1"/>
          </p:cNvSpPr>
          <p:nvPr>
            <p:ph type="dt" sz="half" idx="10"/>
          </p:nvPr>
        </p:nvSpPr>
        <p:spPr/>
        <p:txBody>
          <a:bodyPr/>
          <a:lstStyle/>
          <a:p>
            <a:fld id="{F65DDD71-0B51-4578-BEB8-DF8ADD1D1E4E}" type="datetimeFigureOut">
              <a:rPr lang="en-US" smtClean="0"/>
              <a:t>7/2/2025</a:t>
            </a:fld>
            <a:endParaRPr lang="en-US"/>
          </a:p>
        </p:txBody>
      </p:sp>
      <p:sp>
        <p:nvSpPr>
          <p:cNvPr id="5" name="Footer Placeholder 4">
            <a:extLst>
              <a:ext uri="{FF2B5EF4-FFF2-40B4-BE49-F238E27FC236}">
                <a16:creationId xmlns:a16="http://schemas.microsoft.com/office/drawing/2014/main" id="{C618B93B-FC8A-ABA8-3A66-8E87D58AA5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7FC4C3-5CE8-47A7-6D04-A8F6DAB6F758}"/>
              </a:ext>
            </a:extLst>
          </p:cNvPr>
          <p:cNvSpPr>
            <a:spLocks noGrp="1"/>
          </p:cNvSpPr>
          <p:nvPr>
            <p:ph type="sldNum" sz="quarter" idx="12"/>
          </p:nvPr>
        </p:nvSpPr>
        <p:spPr/>
        <p:txBody>
          <a:bodyPr/>
          <a:lstStyle/>
          <a:p>
            <a:fld id="{D20D835A-2DF8-4082-A832-5FB7F9B3B54E}" type="slidenum">
              <a:rPr lang="en-US" smtClean="0"/>
              <a:t>‹#›</a:t>
            </a:fld>
            <a:endParaRPr lang="en-US"/>
          </a:p>
        </p:txBody>
      </p:sp>
    </p:spTree>
    <p:extLst>
      <p:ext uri="{BB962C8B-B14F-4D97-AF65-F5344CB8AC3E}">
        <p14:creationId xmlns:p14="http://schemas.microsoft.com/office/powerpoint/2010/main" val="2221625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8750C-B8F6-1EA9-1AB4-64B80FFE6B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A0C8CD-98AE-6D16-2510-81151E8A81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54B676-C02A-4789-30E1-4679EBC065BE}"/>
              </a:ext>
            </a:extLst>
          </p:cNvPr>
          <p:cNvSpPr>
            <a:spLocks noGrp="1"/>
          </p:cNvSpPr>
          <p:nvPr>
            <p:ph type="dt" sz="half" idx="10"/>
          </p:nvPr>
        </p:nvSpPr>
        <p:spPr/>
        <p:txBody>
          <a:bodyPr/>
          <a:lstStyle/>
          <a:p>
            <a:fld id="{F65DDD71-0B51-4578-BEB8-DF8ADD1D1E4E}" type="datetimeFigureOut">
              <a:rPr lang="en-US" smtClean="0"/>
              <a:t>7/2/2025</a:t>
            </a:fld>
            <a:endParaRPr lang="en-US"/>
          </a:p>
        </p:txBody>
      </p:sp>
      <p:sp>
        <p:nvSpPr>
          <p:cNvPr id="5" name="Footer Placeholder 4">
            <a:extLst>
              <a:ext uri="{FF2B5EF4-FFF2-40B4-BE49-F238E27FC236}">
                <a16:creationId xmlns:a16="http://schemas.microsoft.com/office/drawing/2014/main" id="{7ABEFCD6-3326-EE54-150A-E8EDED59CA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0FCAB5-75E3-626F-2061-864393AC6D86}"/>
              </a:ext>
            </a:extLst>
          </p:cNvPr>
          <p:cNvSpPr>
            <a:spLocks noGrp="1"/>
          </p:cNvSpPr>
          <p:nvPr>
            <p:ph type="sldNum" sz="quarter" idx="12"/>
          </p:nvPr>
        </p:nvSpPr>
        <p:spPr/>
        <p:txBody>
          <a:bodyPr/>
          <a:lstStyle/>
          <a:p>
            <a:fld id="{D20D835A-2DF8-4082-A832-5FB7F9B3B54E}" type="slidenum">
              <a:rPr lang="en-US" smtClean="0"/>
              <a:t>‹#›</a:t>
            </a:fld>
            <a:endParaRPr lang="en-US"/>
          </a:p>
        </p:txBody>
      </p:sp>
    </p:spTree>
    <p:extLst>
      <p:ext uri="{BB962C8B-B14F-4D97-AF65-F5344CB8AC3E}">
        <p14:creationId xmlns:p14="http://schemas.microsoft.com/office/powerpoint/2010/main" val="2121971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40B03-8A24-201C-BBBB-16758EF977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10E4F9-21B0-161C-78C7-63E676A41E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09A8FE-BE79-6E7E-2D22-574032E784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92CD9E-FACF-CA67-8FB7-24D87AEFB06D}"/>
              </a:ext>
            </a:extLst>
          </p:cNvPr>
          <p:cNvSpPr>
            <a:spLocks noGrp="1"/>
          </p:cNvSpPr>
          <p:nvPr>
            <p:ph type="dt" sz="half" idx="10"/>
          </p:nvPr>
        </p:nvSpPr>
        <p:spPr/>
        <p:txBody>
          <a:bodyPr/>
          <a:lstStyle/>
          <a:p>
            <a:fld id="{F65DDD71-0B51-4578-BEB8-DF8ADD1D1E4E}" type="datetimeFigureOut">
              <a:rPr lang="en-US" smtClean="0"/>
              <a:t>7/2/2025</a:t>
            </a:fld>
            <a:endParaRPr lang="en-US"/>
          </a:p>
        </p:txBody>
      </p:sp>
      <p:sp>
        <p:nvSpPr>
          <p:cNvPr id="6" name="Footer Placeholder 5">
            <a:extLst>
              <a:ext uri="{FF2B5EF4-FFF2-40B4-BE49-F238E27FC236}">
                <a16:creationId xmlns:a16="http://schemas.microsoft.com/office/drawing/2014/main" id="{AA075EB2-BA58-996C-2F4E-A773A8DF8D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8425A0-470A-7731-0E5B-6160AAE07019}"/>
              </a:ext>
            </a:extLst>
          </p:cNvPr>
          <p:cNvSpPr>
            <a:spLocks noGrp="1"/>
          </p:cNvSpPr>
          <p:nvPr>
            <p:ph type="sldNum" sz="quarter" idx="12"/>
          </p:nvPr>
        </p:nvSpPr>
        <p:spPr/>
        <p:txBody>
          <a:bodyPr/>
          <a:lstStyle/>
          <a:p>
            <a:fld id="{D20D835A-2DF8-4082-A832-5FB7F9B3B54E}" type="slidenum">
              <a:rPr lang="en-US" smtClean="0"/>
              <a:t>‹#›</a:t>
            </a:fld>
            <a:endParaRPr lang="en-US"/>
          </a:p>
        </p:txBody>
      </p:sp>
    </p:spTree>
    <p:extLst>
      <p:ext uri="{BB962C8B-B14F-4D97-AF65-F5344CB8AC3E}">
        <p14:creationId xmlns:p14="http://schemas.microsoft.com/office/powerpoint/2010/main" val="4113960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FD4B9-9716-445A-E1DA-44018E041E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5870443-A9C9-584D-7551-F9C9211C10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90C5D9-D220-CE71-00A1-12A6940DB4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99FCD9-8B19-2B76-7DC5-144B178022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19999D-4BBE-9F1B-455D-7C83E1776DB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93CE01-6506-BEE9-00E6-B100937382DC}"/>
              </a:ext>
            </a:extLst>
          </p:cNvPr>
          <p:cNvSpPr>
            <a:spLocks noGrp="1"/>
          </p:cNvSpPr>
          <p:nvPr>
            <p:ph type="dt" sz="half" idx="10"/>
          </p:nvPr>
        </p:nvSpPr>
        <p:spPr/>
        <p:txBody>
          <a:bodyPr/>
          <a:lstStyle/>
          <a:p>
            <a:fld id="{F65DDD71-0B51-4578-BEB8-DF8ADD1D1E4E}" type="datetimeFigureOut">
              <a:rPr lang="en-US" smtClean="0"/>
              <a:t>7/2/2025</a:t>
            </a:fld>
            <a:endParaRPr lang="en-US"/>
          </a:p>
        </p:txBody>
      </p:sp>
      <p:sp>
        <p:nvSpPr>
          <p:cNvPr id="8" name="Footer Placeholder 7">
            <a:extLst>
              <a:ext uri="{FF2B5EF4-FFF2-40B4-BE49-F238E27FC236}">
                <a16:creationId xmlns:a16="http://schemas.microsoft.com/office/drawing/2014/main" id="{CE18980A-712B-C471-F049-CB15BE4802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B50173-5B20-D90D-6183-0E590C83A39C}"/>
              </a:ext>
            </a:extLst>
          </p:cNvPr>
          <p:cNvSpPr>
            <a:spLocks noGrp="1"/>
          </p:cNvSpPr>
          <p:nvPr>
            <p:ph type="sldNum" sz="quarter" idx="12"/>
          </p:nvPr>
        </p:nvSpPr>
        <p:spPr/>
        <p:txBody>
          <a:bodyPr/>
          <a:lstStyle/>
          <a:p>
            <a:fld id="{D20D835A-2DF8-4082-A832-5FB7F9B3B54E}" type="slidenum">
              <a:rPr lang="en-US" smtClean="0"/>
              <a:t>‹#›</a:t>
            </a:fld>
            <a:endParaRPr lang="en-US"/>
          </a:p>
        </p:txBody>
      </p:sp>
    </p:spTree>
    <p:extLst>
      <p:ext uri="{BB962C8B-B14F-4D97-AF65-F5344CB8AC3E}">
        <p14:creationId xmlns:p14="http://schemas.microsoft.com/office/powerpoint/2010/main" val="748224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24778-B6F2-EF8A-E8B9-27B3B36F9C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02AB2A-DAF3-D342-647A-C53B76BE654A}"/>
              </a:ext>
            </a:extLst>
          </p:cNvPr>
          <p:cNvSpPr>
            <a:spLocks noGrp="1"/>
          </p:cNvSpPr>
          <p:nvPr>
            <p:ph type="dt" sz="half" idx="10"/>
          </p:nvPr>
        </p:nvSpPr>
        <p:spPr/>
        <p:txBody>
          <a:bodyPr/>
          <a:lstStyle/>
          <a:p>
            <a:fld id="{F65DDD71-0B51-4578-BEB8-DF8ADD1D1E4E}" type="datetimeFigureOut">
              <a:rPr lang="en-US" smtClean="0"/>
              <a:t>7/2/2025</a:t>
            </a:fld>
            <a:endParaRPr lang="en-US"/>
          </a:p>
        </p:txBody>
      </p:sp>
      <p:sp>
        <p:nvSpPr>
          <p:cNvPr id="4" name="Footer Placeholder 3">
            <a:extLst>
              <a:ext uri="{FF2B5EF4-FFF2-40B4-BE49-F238E27FC236}">
                <a16:creationId xmlns:a16="http://schemas.microsoft.com/office/drawing/2014/main" id="{0768A1E1-70D4-6B32-5329-CD34B7171E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D662A1-4FA2-F3A4-7514-700583D774E8}"/>
              </a:ext>
            </a:extLst>
          </p:cNvPr>
          <p:cNvSpPr>
            <a:spLocks noGrp="1"/>
          </p:cNvSpPr>
          <p:nvPr>
            <p:ph type="sldNum" sz="quarter" idx="12"/>
          </p:nvPr>
        </p:nvSpPr>
        <p:spPr/>
        <p:txBody>
          <a:bodyPr/>
          <a:lstStyle/>
          <a:p>
            <a:fld id="{D20D835A-2DF8-4082-A832-5FB7F9B3B54E}" type="slidenum">
              <a:rPr lang="en-US" smtClean="0"/>
              <a:t>‹#›</a:t>
            </a:fld>
            <a:endParaRPr lang="en-US"/>
          </a:p>
        </p:txBody>
      </p:sp>
    </p:spTree>
    <p:extLst>
      <p:ext uri="{BB962C8B-B14F-4D97-AF65-F5344CB8AC3E}">
        <p14:creationId xmlns:p14="http://schemas.microsoft.com/office/powerpoint/2010/main" val="3695418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850D74-558F-EABC-F6DE-AC8A2A7649D6}"/>
              </a:ext>
            </a:extLst>
          </p:cNvPr>
          <p:cNvSpPr>
            <a:spLocks noGrp="1"/>
          </p:cNvSpPr>
          <p:nvPr>
            <p:ph type="dt" sz="half" idx="10"/>
          </p:nvPr>
        </p:nvSpPr>
        <p:spPr/>
        <p:txBody>
          <a:bodyPr/>
          <a:lstStyle/>
          <a:p>
            <a:fld id="{F65DDD71-0B51-4578-BEB8-DF8ADD1D1E4E}" type="datetimeFigureOut">
              <a:rPr lang="en-US" smtClean="0"/>
              <a:t>7/2/2025</a:t>
            </a:fld>
            <a:endParaRPr lang="en-US"/>
          </a:p>
        </p:txBody>
      </p:sp>
      <p:sp>
        <p:nvSpPr>
          <p:cNvPr id="3" name="Footer Placeholder 2">
            <a:extLst>
              <a:ext uri="{FF2B5EF4-FFF2-40B4-BE49-F238E27FC236}">
                <a16:creationId xmlns:a16="http://schemas.microsoft.com/office/drawing/2014/main" id="{49708BC3-F909-5BBC-F765-FF8D4D9901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BA6157-FB42-A094-A80C-23B91BD3D7A8}"/>
              </a:ext>
            </a:extLst>
          </p:cNvPr>
          <p:cNvSpPr>
            <a:spLocks noGrp="1"/>
          </p:cNvSpPr>
          <p:nvPr>
            <p:ph type="sldNum" sz="quarter" idx="12"/>
          </p:nvPr>
        </p:nvSpPr>
        <p:spPr/>
        <p:txBody>
          <a:bodyPr/>
          <a:lstStyle/>
          <a:p>
            <a:fld id="{D20D835A-2DF8-4082-A832-5FB7F9B3B54E}" type="slidenum">
              <a:rPr lang="en-US" smtClean="0"/>
              <a:t>‹#›</a:t>
            </a:fld>
            <a:endParaRPr lang="en-US"/>
          </a:p>
        </p:txBody>
      </p:sp>
    </p:spTree>
    <p:extLst>
      <p:ext uri="{BB962C8B-B14F-4D97-AF65-F5344CB8AC3E}">
        <p14:creationId xmlns:p14="http://schemas.microsoft.com/office/powerpoint/2010/main" val="919486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71DF7-E49C-B338-2E2F-18B0742128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8A8603-D624-6BE2-71FF-2DA1FFBB31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7F369A-EF18-972A-5ADB-D464B4FA0D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AE72E8-9EE8-C01E-AC0A-5D65ED30D63A}"/>
              </a:ext>
            </a:extLst>
          </p:cNvPr>
          <p:cNvSpPr>
            <a:spLocks noGrp="1"/>
          </p:cNvSpPr>
          <p:nvPr>
            <p:ph type="dt" sz="half" idx="10"/>
          </p:nvPr>
        </p:nvSpPr>
        <p:spPr/>
        <p:txBody>
          <a:bodyPr/>
          <a:lstStyle/>
          <a:p>
            <a:fld id="{F65DDD71-0B51-4578-BEB8-DF8ADD1D1E4E}" type="datetimeFigureOut">
              <a:rPr lang="en-US" smtClean="0"/>
              <a:t>7/2/2025</a:t>
            </a:fld>
            <a:endParaRPr lang="en-US"/>
          </a:p>
        </p:txBody>
      </p:sp>
      <p:sp>
        <p:nvSpPr>
          <p:cNvPr id="6" name="Footer Placeholder 5">
            <a:extLst>
              <a:ext uri="{FF2B5EF4-FFF2-40B4-BE49-F238E27FC236}">
                <a16:creationId xmlns:a16="http://schemas.microsoft.com/office/drawing/2014/main" id="{E3ABA97E-E193-E2ED-7A8D-73E26F5595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E0969E-010D-C964-BA04-C4FEC2ACACA6}"/>
              </a:ext>
            </a:extLst>
          </p:cNvPr>
          <p:cNvSpPr>
            <a:spLocks noGrp="1"/>
          </p:cNvSpPr>
          <p:nvPr>
            <p:ph type="sldNum" sz="quarter" idx="12"/>
          </p:nvPr>
        </p:nvSpPr>
        <p:spPr/>
        <p:txBody>
          <a:bodyPr/>
          <a:lstStyle/>
          <a:p>
            <a:fld id="{D20D835A-2DF8-4082-A832-5FB7F9B3B54E}" type="slidenum">
              <a:rPr lang="en-US" smtClean="0"/>
              <a:t>‹#›</a:t>
            </a:fld>
            <a:endParaRPr lang="en-US"/>
          </a:p>
        </p:txBody>
      </p:sp>
    </p:spTree>
    <p:extLst>
      <p:ext uri="{BB962C8B-B14F-4D97-AF65-F5344CB8AC3E}">
        <p14:creationId xmlns:p14="http://schemas.microsoft.com/office/powerpoint/2010/main" val="718506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CAF9C-B9F0-D833-8D00-82F49996B2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97B41F6-7A1E-2A75-AEB8-23641C3E5D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050E4D-114C-1FFC-DDF8-225E148644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01CD51-5754-690C-684D-BB2423563F04}"/>
              </a:ext>
            </a:extLst>
          </p:cNvPr>
          <p:cNvSpPr>
            <a:spLocks noGrp="1"/>
          </p:cNvSpPr>
          <p:nvPr>
            <p:ph type="dt" sz="half" idx="10"/>
          </p:nvPr>
        </p:nvSpPr>
        <p:spPr/>
        <p:txBody>
          <a:bodyPr/>
          <a:lstStyle/>
          <a:p>
            <a:fld id="{F65DDD71-0B51-4578-BEB8-DF8ADD1D1E4E}" type="datetimeFigureOut">
              <a:rPr lang="en-US" smtClean="0"/>
              <a:t>7/2/2025</a:t>
            </a:fld>
            <a:endParaRPr lang="en-US"/>
          </a:p>
        </p:txBody>
      </p:sp>
      <p:sp>
        <p:nvSpPr>
          <p:cNvPr id="6" name="Footer Placeholder 5">
            <a:extLst>
              <a:ext uri="{FF2B5EF4-FFF2-40B4-BE49-F238E27FC236}">
                <a16:creationId xmlns:a16="http://schemas.microsoft.com/office/drawing/2014/main" id="{E6A376CB-FC84-F088-49BF-9574F09B13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EB1D0B-086D-2B6E-986E-860953845AFE}"/>
              </a:ext>
            </a:extLst>
          </p:cNvPr>
          <p:cNvSpPr>
            <a:spLocks noGrp="1"/>
          </p:cNvSpPr>
          <p:nvPr>
            <p:ph type="sldNum" sz="quarter" idx="12"/>
          </p:nvPr>
        </p:nvSpPr>
        <p:spPr/>
        <p:txBody>
          <a:bodyPr/>
          <a:lstStyle/>
          <a:p>
            <a:fld id="{D20D835A-2DF8-4082-A832-5FB7F9B3B54E}" type="slidenum">
              <a:rPr lang="en-US" smtClean="0"/>
              <a:t>‹#›</a:t>
            </a:fld>
            <a:endParaRPr lang="en-US"/>
          </a:p>
        </p:txBody>
      </p:sp>
    </p:spTree>
    <p:extLst>
      <p:ext uri="{BB962C8B-B14F-4D97-AF65-F5344CB8AC3E}">
        <p14:creationId xmlns:p14="http://schemas.microsoft.com/office/powerpoint/2010/main" val="753587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71679D-A149-60FE-A7E0-3F79DC740B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76820-C5E2-6578-8B13-5A6389450A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3F668-C06A-CD9A-7E4D-A2F5A765FD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5DDD71-0B51-4578-BEB8-DF8ADD1D1E4E}" type="datetimeFigureOut">
              <a:rPr lang="en-US" smtClean="0"/>
              <a:t>7/2/2025</a:t>
            </a:fld>
            <a:endParaRPr lang="en-US"/>
          </a:p>
        </p:txBody>
      </p:sp>
      <p:sp>
        <p:nvSpPr>
          <p:cNvPr id="5" name="Footer Placeholder 4">
            <a:extLst>
              <a:ext uri="{FF2B5EF4-FFF2-40B4-BE49-F238E27FC236}">
                <a16:creationId xmlns:a16="http://schemas.microsoft.com/office/drawing/2014/main" id="{CDF28971-F4AE-EF14-B3D9-103BDEF8D9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4914851-EAD5-C197-F964-954AE98B8B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0D835A-2DF8-4082-A832-5FB7F9B3B54E}" type="slidenum">
              <a:rPr lang="en-US" smtClean="0"/>
              <a:t>‹#›</a:t>
            </a:fld>
            <a:endParaRPr lang="en-US"/>
          </a:p>
        </p:txBody>
      </p:sp>
    </p:spTree>
    <p:extLst>
      <p:ext uri="{BB962C8B-B14F-4D97-AF65-F5344CB8AC3E}">
        <p14:creationId xmlns:p14="http://schemas.microsoft.com/office/powerpoint/2010/main" val="16922323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scsk12.org/"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scsk12.org/"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0.jpg"/><Relationship Id="rId4" Type="http://schemas.openxmlformats.org/officeDocument/2006/relationships/image" Target="../media/image19.jpg"/></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jpeg"/><Relationship Id="rId18" Type="http://schemas.openxmlformats.org/officeDocument/2006/relationships/image" Target="../media/image41.jpeg"/><Relationship Id="rId3" Type="http://schemas.openxmlformats.org/officeDocument/2006/relationships/image" Target="../media/image26.jpeg"/><Relationship Id="rId7" Type="http://schemas.openxmlformats.org/officeDocument/2006/relationships/image" Target="../media/image30.jpeg"/><Relationship Id="rId12" Type="http://schemas.openxmlformats.org/officeDocument/2006/relationships/image" Target="../media/image35.jpeg"/><Relationship Id="rId17" Type="http://schemas.openxmlformats.org/officeDocument/2006/relationships/image" Target="../media/image40.jpeg"/><Relationship Id="rId2" Type="http://schemas.openxmlformats.org/officeDocument/2006/relationships/image" Target="../media/image4.png"/><Relationship Id="rId16"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8.jpeg"/><Relationship Id="rId15" Type="http://schemas.openxmlformats.org/officeDocument/2006/relationships/image" Target="../media/image38.jpeg"/><Relationship Id="rId10" Type="http://schemas.openxmlformats.org/officeDocument/2006/relationships/image" Target="../media/image33.jpeg"/><Relationship Id="rId19" Type="http://schemas.openxmlformats.org/officeDocument/2006/relationships/image" Target="../media/image42.jpeg"/><Relationship Id="rId4" Type="http://schemas.openxmlformats.org/officeDocument/2006/relationships/image" Target="../media/image27.jpeg"/><Relationship Id="rId9" Type="http://schemas.openxmlformats.org/officeDocument/2006/relationships/image" Target="../media/image32.jpeg"/><Relationship Id="rId1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schools.scsk12.org/grahamwood-es" TargetMode="Externa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3" Type="http://schemas.openxmlformats.org/officeDocument/2006/relationships/hyperlink" Target="mailto:heltonrd@scsk12.org"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Right Triangle 11">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ACC494F-2D40-03BE-CAC6-089C262F43D9}"/>
              </a:ext>
            </a:extLst>
          </p:cNvPr>
          <p:cNvSpPr txBox="1"/>
          <p:nvPr/>
        </p:nvSpPr>
        <p:spPr>
          <a:xfrm>
            <a:off x="6766560" y="1168400"/>
            <a:ext cx="4318000" cy="4001095"/>
          </a:xfrm>
          <a:prstGeom prst="rect">
            <a:avLst/>
          </a:prstGeom>
          <a:noFill/>
        </p:spPr>
        <p:txBody>
          <a:bodyPr wrap="square" lIns="91440" tIns="45720" rIns="91440" bIns="45720" rtlCol="0" anchor="t">
            <a:spAutoFit/>
          </a:bodyPr>
          <a:lstStyle/>
          <a:p>
            <a:pPr algn="ctr"/>
            <a:r>
              <a:rPr lang="en-US" sz="7200" dirty="0">
                <a:latin typeface="Baguet Script"/>
              </a:rPr>
              <a:t>Optional Schools </a:t>
            </a:r>
            <a:r>
              <a:rPr lang="en-US" sz="6600" dirty="0">
                <a:latin typeface="Baguet Script"/>
              </a:rPr>
              <a:t>Open </a:t>
            </a:r>
            <a:r>
              <a:rPr lang="en-US" sz="6600">
                <a:latin typeface="Baguet Script"/>
              </a:rPr>
              <a:t>House</a:t>
            </a:r>
            <a:r>
              <a:rPr lang="en-US" sz="4400">
                <a:latin typeface="Baguet Script"/>
              </a:rPr>
              <a:t> 2024-25</a:t>
            </a:r>
            <a:endParaRPr lang="en-US" sz="6600" dirty="0">
              <a:latin typeface="Baguet Script" panose="00000500000000000000" pitchFamily="2" charset="0"/>
            </a:endParaRPr>
          </a:p>
        </p:txBody>
      </p:sp>
      <p:pic>
        <p:nvPicPr>
          <p:cNvPr id="5" name="1-01 Hello to All the Children of th">
            <a:hlinkClick r:id="" action="ppaction://media"/>
            <a:extLst>
              <a:ext uri="{FF2B5EF4-FFF2-40B4-BE49-F238E27FC236}">
                <a16:creationId xmlns:a16="http://schemas.microsoft.com/office/drawing/2014/main" id="{2085B1FE-F4D3-A8CF-A00C-B53A483AD0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34179" y="5405093"/>
            <a:ext cx="730250" cy="730250"/>
          </a:xfrm>
          <a:prstGeom prst="rect">
            <a:avLst/>
          </a:prstGeom>
        </p:spPr>
      </p:pic>
      <p:pic>
        <p:nvPicPr>
          <p:cNvPr id="6" name="Picture 5" descr="A blue and yellow dragon with white text&#10;&#10;Description automatically generated">
            <a:extLst>
              <a:ext uri="{FF2B5EF4-FFF2-40B4-BE49-F238E27FC236}">
                <a16:creationId xmlns:a16="http://schemas.microsoft.com/office/drawing/2014/main" id="{8D1AFA0D-3594-9E55-F128-F41264D816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612" y="704675"/>
            <a:ext cx="6082027" cy="5545123"/>
          </a:xfrm>
          <a:prstGeom prst="rect">
            <a:avLst/>
          </a:prstGeom>
        </p:spPr>
      </p:pic>
    </p:spTree>
    <p:extLst>
      <p:ext uri="{BB962C8B-B14F-4D97-AF65-F5344CB8AC3E}">
        <p14:creationId xmlns:p14="http://schemas.microsoft.com/office/powerpoint/2010/main" val="217900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D5AF46-723C-C1CF-71D5-E729E85E5B5C}"/>
              </a:ext>
            </a:extLst>
          </p:cNvPr>
          <p:cNvSpPr txBox="1"/>
          <p:nvPr/>
        </p:nvSpPr>
        <p:spPr>
          <a:xfrm>
            <a:off x="0" y="400050"/>
            <a:ext cx="4746304" cy="1754326"/>
          </a:xfrm>
          <a:prstGeom prst="rect">
            <a:avLst/>
          </a:prstGeom>
          <a:noFill/>
        </p:spPr>
        <p:txBody>
          <a:bodyPr wrap="square" rtlCol="0">
            <a:spAutoFit/>
          </a:bodyPr>
          <a:lstStyle/>
          <a:p>
            <a:pPr algn="ctr"/>
            <a:r>
              <a:rPr lang="en-US" sz="5400">
                <a:latin typeface="Baguet Script" panose="00000500000000000000" pitchFamily="2" charset="0"/>
              </a:rPr>
              <a:t>Why choose Grahamwood?</a:t>
            </a:r>
          </a:p>
        </p:txBody>
      </p:sp>
      <p:pic>
        <p:nvPicPr>
          <p:cNvPr id="7" name="Picture 6">
            <a:extLst>
              <a:ext uri="{FF2B5EF4-FFF2-40B4-BE49-F238E27FC236}">
                <a16:creationId xmlns:a16="http://schemas.microsoft.com/office/drawing/2014/main" id="{EFEAB6E7-2291-CA16-833E-607E0BBD46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7274" y="1038225"/>
            <a:ext cx="7172325" cy="4781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descr="A blue and yellow dragon with white text&#10;&#10;Description automatically generated">
            <a:extLst>
              <a:ext uri="{FF2B5EF4-FFF2-40B4-BE49-F238E27FC236}">
                <a16:creationId xmlns:a16="http://schemas.microsoft.com/office/drawing/2014/main" id="{96C37787-8CE4-8105-1007-E80E5039CF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812" y="2407641"/>
            <a:ext cx="3608878" cy="2586792"/>
          </a:xfrm>
          <a:prstGeom prst="rect">
            <a:avLst/>
          </a:prstGeom>
        </p:spPr>
      </p:pic>
    </p:spTree>
    <p:extLst>
      <p:ext uri="{BB962C8B-B14F-4D97-AF65-F5344CB8AC3E}">
        <p14:creationId xmlns:p14="http://schemas.microsoft.com/office/powerpoint/2010/main" val="210169229"/>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27FCEA-6143-4C5E-8C45-8AC9237AD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A9F23AD-7A55-49F3-A3EC-743F47F36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6741849" cy="5897880"/>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dragon with white text&#10;&#10;Description automatically generated">
            <a:extLst>
              <a:ext uri="{FF2B5EF4-FFF2-40B4-BE49-F238E27FC236}">
                <a16:creationId xmlns:a16="http://schemas.microsoft.com/office/drawing/2014/main" id="{3543DF78-2346-28CA-76E8-7A233A91D2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180" y="1136411"/>
            <a:ext cx="6410084" cy="4599238"/>
          </a:xfrm>
          <a:prstGeom prst="rect">
            <a:avLst/>
          </a:prstGeom>
        </p:spPr>
      </p:pic>
      <p:sp>
        <p:nvSpPr>
          <p:cNvPr id="16" name="Rectangle 15">
            <a:extLst>
              <a:ext uri="{FF2B5EF4-FFF2-40B4-BE49-F238E27FC236}">
                <a16:creationId xmlns:a16="http://schemas.microsoft.com/office/drawing/2014/main" id="{D7D9F91F-72C9-4DB9-ABD0-A8180D8262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48006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blue and white logo&#10;&#10;AI-generated content may be incorrect.">
            <a:extLst>
              <a:ext uri="{FF2B5EF4-FFF2-40B4-BE49-F238E27FC236}">
                <a16:creationId xmlns:a16="http://schemas.microsoft.com/office/drawing/2014/main" id="{169533D3-52B0-8ED3-64BC-FA12C143B21F}"/>
              </a:ext>
            </a:extLst>
          </p:cNvPr>
          <p:cNvPicPr>
            <a:picLocks noChangeAspect="1"/>
          </p:cNvPicPr>
          <p:nvPr/>
        </p:nvPicPr>
        <p:blipFill>
          <a:blip r:embed="rId3"/>
          <a:stretch>
            <a:fillRect/>
          </a:stretch>
        </p:blipFill>
        <p:spPr>
          <a:xfrm>
            <a:off x="7695873" y="710354"/>
            <a:ext cx="3854945" cy="2341878"/>
          </a:xfrm>
          <a:prstGeom prst="rect">
            <a:avLst/>
          </a:prstGeom>
        </p:spPr>
      </p:pic>
      <p:sp>
        <p:nvSpPr>
          <p:cNvPr id="18" name="Rectangle 17">
            <a:extLst>
              <a:ext uri="{FF2B5EF4-FFF2-40B4-BE49-F238E27FC236}">
                <a16:creationId xmlns:a16="http://schemas.microsoft.com/office/drawing/2014/main" id="{BE016956-CE9F-4946-8834-A8BC3529D0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60367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 up of a sign&#10;&#10;AI-generated content may be incorrect.">
            <a:extLst>
              <a:ext uri="{FF2B5EF4-FFF2-40B4-BE49-F238E27FC236}">
                <a16:creationId xmlns:a16="http://schemas.microsoft.com/office/drawing/2014/main" id="{EBD9CE59-2875-7B8F-04B9-B145C34D125C}"/>
              </a:ext>
            </a:extLst>
          </p:cNvPr>
          <p:cNvPicPr>
            <a:picLocks noChangeAspect="1"/>
          </p:cNvPicPr>
          <p:nvPr/>
        </p:nvPicPr>
        <p:blipFill>
          <a:blip r:embed="rId4"/>
          <a:stretch>
            <a:fillRect/>
          </a:stretch>
        </p:blipFill>
        <p:spPr>
          <a:xfrm>
            <a:off x="7695873" y="4096934"/>
            <a:ext cx="3854945" cy="1774151"/>
          </a:xfrm>
          <a:prstGeom prst="rect">
            <a:avLst/>
          </a:prstGeom>
        </p:spPr>
      </p:pic>
    </p:spTree>
    <p:extLst>
      <p:ext uri="{BB962C8B-B14F-4D97-AF65-F5344CB8AC3E}">
        <p14:creationId xmlns:p14="http://schemas.microsoft.com/office/powerpoint/2010/main" val="41238739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Picture 4" descr="A blue and yellow dragon with white text&#10;&#10;Description automatically generated">
            <a:extLst>
              <a:ext uri="{FF2B5EF4-FFF2-40B4-BE49-F238E27FC236}">
                <a16:creationId xmlns:a16="http://schemas.microsoft.com/office/drawing/2014/main" id="{ECCD9024-B17C-4E03-25B0-B104F6ED59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5578" y="5645684"/>
            <a:ext cx="1547528" cy="1109246"/>
          </a:xfrm>
          <a:prstGeom prst="rect">
            <a:avLst/>
          </a:prstGeom>
        </p:spPr>
      </p:pic>
      <p:sp>
        <p:nvSpPr>
          <p:cNvPr id="2" name="Title 1">
            <a:extLst>
              <a:ext uri="{FF2B5EF4-FFF2-40B4-BE49-F238E27FC236}">
                <a16:creationId xmlns:a16="http://schemas.microsoft.com/office/drawing/2014/main" id="{BF269D22-9945-0E3B-56F2-A57DF666ACB2}"/>
              </a:ext>
            </a:extLst>
          </p:cNvPr>
          <p:cNvSpPr>
            <a:spLocks noGrp="1"/>
          </p:cNvSpPr>
          <p:nvPr>
            <p:ph type="title"/>
          </p:nvPr>
        </p:nvSpPr>
        <p:spPr/>
        <p:txBody>
          <a:bodyPr>
            <a:normAutofit/>
          </a:bodyPr>
          <a:lstStyle/>
          <a:p>
            <a:pPr algn="ctr"/>
            <a:r>
              <a:rPr lang="en-US" sz="4800" b="1" dirty="0">
                <a:latin typeface="Amasis MT Pro Black" panose="02040A04050005020304" pitchFamily="18" charset="0"/>
              </a:rPr>
              <a:t>Why choose Grahamwood?</a:t>
            </a:r>
            <a:endParaRPr lang="en-US" sz="4800" dirty="0"/>
          </a:p>
        </p:txBody>
      </p:sp>
      <p:sp>
        <p:nvSpPr>
          <p:cNvPr id="4" name="TextBox 3">
            <a:extLst>
              <a:ext uri="{FF2B5EF4-FFF2-40B4-BE49-F238E27FC236}">
                <a16:creationId xmlns:a16="http://schemas.microsoft.com/office/drawing/2014/main" id="{802DD1DD-4E5A-AB50-B0B1-47F6AA730628}"/>
              </a:ext>
            </a:extLst>
          </p:cNvPr>
          <p:cNvSpPr txBox="1"/>
          <p:nvPr/>
        </p:nvSpPr>
        <p:spPr>
          <a:xfrm>
            <a:off x="219075" y="1676401"/>
            <a:ext cx="4648200" cy="4093428"/>
          </a:xfrm>
          <a:prstGeom prst="rect">
            <a:avLst/>
          </a:prstGeom>
          <a:noFill/>
        </p:spPr>
        <p:txBody>
          <a:bodyPr wrap="square">
            <a:spAutoFit/>
          </a:bodyPr>
          <a:lstStyle/>
          <a:p>
            <a:pPr algn="l" rtl="0" fontAlgn="base"/>
            <a:r>
              <a:rPr lang="en-US" sz="2000" b="1" i="0" dirty="0">
                <a:solidFill>
                  <a:srgbClr val="242424"/>
                </a:solidFill>
                <a:effectLst/>
                <a:latin typeface="Sanskrit Text" panose="020B0502040204020203" pitchFamily="18" charset="0"/>
                <a:cs typeface="Sanskrit Text" panose="020B0502040204020203" pitchFamily="18" charset="0"/>
              </a:rPr>
              <a:t>As a current GES student parent:</a:t>
            </a:r>
          </a:p>
          <a:p>
            <a:pPr algn="l" rtl="0" fontAlgn="base"/>
            <a:endParaRPr lang="en-US" sz="2000" b="1" i="0" dirty="0">
              <a:solidFill>
                <a:srgbClr val="242424"/>
              </a:solidFill>
              <a:effectLst/>
              <a:latin typeface="Sanskrit Text" panose="020B0502040204020203" pitchFamily="18" charset="0"/>
              <a:cs typeface="Sanskrit Text" panose="020B0502040204020203" pitchFamily="18" charset="0"/>
            </a:endParaRPr>
          </a:p>
          <a:p>
            <a:pPr algn="l" rtl="0" fontAlgn="base"/>
            <a:r>
              <a:rPr lang="en-US" sz="2000" b="1" i="0" dirty="0">
                <a:solidFill>
                  <a:srgbClr val="242424"/>
                </a:solidFill>
                <a:effectLst/>
                <a:latin typeface="Sanskrit Text" panose="020B0502040204020203" pitchFamily="18" charset="0"/>
                <a:cs typeface="Sanskrit Text" panose="020B0502040204020203" pitchFamily="18" charset="0"/>
              </a:rPr>
              <a:t>Teachers/staff treat my child as their own and always provide her with positive assertiveness that she loves. We trust the GES staff supporting child socially and academically. She’s challenged and offered with various in-school and after-school programs. She has been exploring and participating with many exciting opportunities</a:t>
            </a:r>
            <a:r>
              <a:rPr lang="en-US" sz="2000" b="1" dirty="0">
                <a:solidFill>
                  <a:srgbClr val="242424"/>
                </a:solidFill>
                <a:latin typeface="Sanskrit Text" panose="020B0502040204020203" pitchFamily="18" charset="0"/>
                <a:cs typeface="Sanskrit Text" panose="020B0502040204020203" pitchFamily="18" charset="0"/>
              </a:rPr>
              <a:t> at school</a:t>
            </a:r>
            <a:r>
              <a:rPr lang="en-US" sz="2000" b="1" i="0" dirty="0">
                <a:solidFill>
                  <a:srgbClr val="242424"/>
                </a:solidFill>
                <a:effectLst/>
                <a:latin typeface="Sanskrit Text" panose="020B0502040204020203" pitchFamily="18" charset="0"/>
                <a:cs typeface="Sanskrit Text" panose="020B0502040204020203" pitchFamily="18" charset="0"/>
              </a:rPr>
              <a:t>. We are so thankful to find and belong to this special school.</a:t>
            </a:r>
          </a:p>
        </p:txBody>
      </p:sp>
      <p:sp>
        <p:nvSpPr>
          <p:cNvPr id="6" name="TextBox 5">
            <a:extLst>
              <a:ext uri="{FF2B5EF4-FFF2-40B4-BE49-F238E27FC236}">
                <a16:creationId xmlns:a16="http://schemas.microsoft.com/office/drawing/2014/main" id="{5E5BA077-DD52-B1B7-E79F-85BB0CBBA96B}"/>
              </a:ext>
            </a:extLst>
          </p:cNvPr>
          <p:cNvSpPr txBox="1"/>
          <p:nvPr/>
        </p:nvSpPr>
        <p:spPr>
          <a:xfrm>
            <a:off x="5800725" y="3612714"/>
            <a:ext cx="6096000" cy="2862322"/>
          </a:xfrm>
          <a:prstGeom prst="rect">
            <a:avLst/>
          </a:prstGeom>
          <a:noFill/>
        </p:spPr>
        <p:txBody>
          <a:bodyPr wrap="square">
            <a:spAutoFit/>
          </a:bodyPr>
          <a:lstStyle/>
          <a:p>
            <a:r>
              <a:rPr lang="en-US" b="1" i="0" dirty="0">
                <a:solidFill>
                  <a:srgbClr val="000000"/>
                </a:solidFill>
                <a:effectLst/>
                <a:latin typeface="Cavolini" panose="020B0502040204020203" pitchFamily="66" charset="0"/>
                <a:cs typeface="Cavolini" panose="020B0502040204020203" pitchFamily="66" charset="0"/>
              </a:rPr>
              <a:t>I've been a teacher at Grahamwood  for the last ten years and it has always felt like home. The reason I chose Grahamwood is because of the diversity, academics and leadership that our school provides. Being immersed every day in a school environment with students that speak multiple languages and teachers that have high expectations is a dream come true. I hope to continue being a great teacher here at Grahamwood and hopefully I'll be able to send my own child to Grhamwood in the future. </a:t>
            </a:r>
            <a:endParaRPr lang="en-US" b="1" dirty="0">
              <a:latin typeface="Cavolini" panose="020B0502040204020203" pitchFamily="66" charset="0"/>
              <a:cs typeface="Cavolini" panose="020B0502040204020203" pitchFamily="66" charset="0"/>
            </a:endParaRPr>
          </a:p>
        </p:txBody>
      </p:sp>
      <p:sp>
        <p:nvSpPr>
          <p:cNvPr id="8" name="TextBox 7">
            <a:extLst>
              <a:ext uri="{FF2B5EF4-FFF2-40B4-BE49-F238E27FC236}">
                <a16:creationId xmlns:a16="http://schemas.microsoft.com/office/drawing/2014/main" id="{A854D844-3FB5-3523-ACE0-EB4CA733B094}"/>
              </a:ext>
            </a:extLst>
          </p:cNvPr>
          <p:cNvSpPr txBox="1"/>
          <p:nvPr/>
        </p:nvSpPr>
        <p:spPr>
          <a:xfrm>
            <a:off x="6076950" y="1591091"/>
            <a:ext cx="6115050" cy="1477328"/>
          </a:xfrm>
          <a:prstGeom prst="rect">
            <a:avLst/>
          </a:prstGeom>
          <a:noFill/>
        </p:spPr>
        <p:txBody>
          <a:bodyPr wrap="square">
            <a:spAutoFit/>
          </a:bodyPr>
          <a:lstStyle/>
          <a:p>
            <a:r>
              <a:rPr lang="en-US" b="1" i="0" dirty="0">
                <a:solidFill>
                  <a:srgbClr val="000000"/>
                </a:solidFill>
                <a:effectLst/>
                <a:latin typeface="Times New Roman" panose="02020603050405020304" pitchFamily="18" charset="0"/>
                <a:cs typeface="Times New Roman" panose="02020603050405020304" pitchFamily="18" charset="0"/>
              </a:rPr>
              <a:t>The level of care that staff members put into not only educating the children but the level of love as well. The creative way the lessons are delivered. The exposure the kids get from fieldtrips and the diversity of the classrooms. Grahamwood is an amazing school.</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3086172"/>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9BC5E-DE15-6B23-3418-547F2017AFBD}"/>
              </a:ext>
            </a:extLst>
          </p:cNvPr>
          <p:cNvSpPr>
            <a:spLocks noGrp="1"/>
          </p:cNvSpPr>
          <p:nvPr>
            <p:ph type="title"/>
          </p:nvPr>
        </p:nvSpPr>
        <p:spPr/>
        <p:txBody>
          <a:bodyPr>
            <a:normAutofit/>
          </a:bodyPr>
          <a:lstStyle/>
          <a:p>
            <a:pPr algn="ctr"/>
            <a:r>
              <a:rPr lang="en-US" sz="4800" b="1" dirty="0">
                <a:latin typeface="Amasis MT Pro Black" panose="02040A04050005020304" pitchFamily="18" charset="0"/>
              </a:rPr>
              <a:t>Why choose Grahamwood?</a:t>
            </a:r>
          </a:p>
        </p:txBody>
      </p:sp>
      <p:sp>
        <p:nvSpPr>
          <p:cNvPr id="4" name="TextBox 3">
            <a:extLst>
              <a:ext uri="{FF2B5EF4-FFF2-40B4-BE49-F238E27FC236}">
                <a16:creationId xmlns:a16="http://schemas.microsoft.com/office/drawing/2014/main" id="{A6AB9F4E-886B-DBE5-D548-87E79D4ADECC}"/>
              </a:ext>
            </a:extLst>
          </p:cNvPr>
          <p:cNvSpPr txBox="1"/>
          <p:nvPr/>
        </p:nvSpPr>
        <p:spPr>
          <a:xfrm>
            <a:off x="190500" y="1690688"/>
            <a:ext cx="6096000" cy="1477328"/>
          </a:xfrm>
          <a:prstGeom prst="rect">
            <a:avLst/>
          </a:prstGeom>
          <a:noFill/>
        </p:spPr>
        <p:txBody>
          <a:bodyPr wrap="square">
            <a:spAutoFit/>
          </a:bodyPr>
          <a:lstStyle/>
          <a:p>
            <a:r>
              <a:rPr lang="en-US" b="1" i="0" dirty="0">
                <a:solidFill>
                  <a:srgbClr val="242424"/>
                </a:solidFill>
                <a:effectLst/>
                <a:latin typeface="Rockwell Nova Light" panose="020F0502020204030204" pitchFamily="18" charset="0"/>
              </a:rPr>
              <a:t>Culture. Care. Trust. These qualities make up the community that I’ve been blessed to serve. It is one of a kind, absolutely. I am privileged to be a part of such an advancing part of education. Grahamwood is a phenomenal place to work. </a:t>
            </a:r>
            <a:endParaRPr lang="en-US" b="1" dirty="0">
              <a:latin typeface="Rockwell Nova Light" panose="020F0502020204030204" pitchFamily="18" charset="0"/>
            </a:endParaRPr>
          </a:p>
        </p:txBody>
      </p:sp>
      <p:sp>
        <p:nvSpPr>
          <p:cNvPr id="8" name="TextBox 7">
            <a:extLst>
              <a:ext uri="{FF2B5EF4-FFF2-40B4-BE49-F238E27FC236}">
                <a16:creationId xmlns:a16="http://schemas.microsoft.com/office/drawing/2014/main" id="{CBFC150E-3E8C-14F0-8B44-DC1127499938}"/>
              </a:ext>
            </a:extLst>
          </p:cNvPr>
          <p:cNvSpPr txBox="1"/>
          <p:nvPr/>
        </p:nvSpPr>
        <p:spPr>
          <a:xfrm>
            <a:off x="80963" y="3620274"/>
            <a:ext cx="6096000" cy="2862322"/>
          </a:xfrm>
          <a:prstGeom prst="rect">
            <a:avLst/>
          </a:prstGeom>
          <a:noFill/>
        </p:spPr>
        <p:txBody>
          <a:bodyPr wrap="square">
            <a:spAutoFit/>
          </a:bodyPr>
          <a:lstStyle/>
          <a:p>
            <a:r>
              <a:rPr lang="en-US" b="1" i="0" dirty="0">
                <a:solidFill>
                  <a:srgbClr val="000000"/>
                </a:solidFill>
                <a:effectLst/>
                <a:latin typeface="Arial" panose="020B0604020202020204" pitchFamily="34" charset="0"/>
                <a:cs typeface="Arial" panose="020B0604020202020204" pitchFamily="34" charset="0"/>
              </a:rPr>
              <a:t>I chose Grahamwood because I wanted my daughter to have enrichment. She was not being challenged at her former school.  I also wanted her to be around a diverse community just like our city. I wanted her to learn about various cultures and what better way to learn than hands on experience everyday. My daughter is now a senior in college and applying to medical school. I firmly believe Grahamwood gave her the foundation she needed to be a successful adult both academically and personally.</a:t>
            </a:r>
            <a:endParaRPr lang="en-US"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ABC717F1-2C4F-03FB-3CA1-1FAEB08EDF8C}"/>
              </a:ext>
            </a:extLst>
          </p:cNvPr>
          <p:cNvSpPr txBox="1"/>
          <p:nvPr/>
        </p:nvSpPr>
        <p:spPr>
          <a:xfrm>
            <a:off x="6734175" y="1339216"/>
            <a:ext cx="5114925" cy="5170646"/>
          </a:xfrm>
          <a:prstGeom prst="rect">
            <a:avLst/>
          </a:prstGeom>
          <a:noFill/>
        </p:spPr>
        <p:txBody>
          <a:bodyPr wrap="square">
            <a:spAutoFit/>
          </a:bodyPr>
          <a:lstStyle/>
          <a:p>
            <a:pPr algn="l" rtl="0" fontAlgn="base"/>
            <a:r>
              <a:rPr lang="en-US" sz="2200" b="1" i="0" dirty="0">
                <a:solidFill>
                  <a:srgbClr val="242424"/>
                </a:solidFill>
                <a:effectLst/>
                <a:latin typeface="Segoe UI" panose="020B0502040204020203" pitchFamily="34" charset="0"/>
              </a:rPr>
              <a:t>As a former GES student parent:</a:t>
            </a:r>
          </a:p>
          <a:p>
            <a:pPr algn="l" rtl="0" fontAlgn="base"/>
            <a:br>
              <a:rPr lang="en-US" sz="2200" b="1" i="0" dirty="0">
                <a:solidFill>
                  <a:srgbClr val="242424"/>
                </a:solidFill>
                <a:effectLst/>
                <a:latin typeface="Segoe UI" panose="020B0502040204020203" pitchFamily="34" charset="0"/>
              </a:rPr>
            </a:br>
            <a:r>
              <a:rPr lang="en-US" sz="2200" b="1" i="0" dirty="0">
                <a:solidFill>
                  <a:srgbClr val="242424"/>
                </a:solidFill>
                <a:effectLst/>
                <a:latin typeface="Segoe UI" panose="020B0502040204020203" pitchFamily="34" charset="0"/>
              </a:rPr>
              <a:t>Grahamwood was the place where my child felt welcomed and found comfort for years</a:t>
            </a:r>
            <a:r>
              <a:rPr lang="en-US" sz="2200" b="1" dirty="0">
                <a:solidFill>
                  <a:srgbClr val="242424"/>
                </a:solidFill>
                <a:latin typeface="Segoe UI" panose="020B0502040204020203" pitchFamily="34" charset="0"/>
              </a:rPr>
              <a:t>; since we w</a:t>
            </a:r>
            <a:r>
              <a:rPr lang="en-US" sz="2200" b="1" i="0" dirty="0">
                <a:solidFill>
                  <a:srgbClr val="242424"/>
                </a:solidFill>
                <a:effectLst/>
                <a:latin typeface="Segoe UI" panose="020B0502040204020203" pitchFamily="34" charset="0"/>
              </a:rPr>
              <a:t>alked in for the first time and didn’t know a single soul. The guidance and instruction could be challenging at times</a:t>
            </a:r>
            <a:r>
              <a:rPr lang="en-US" sz="2200" b="1" dirty="0">
                <a:solidFill>
                  <a:srgbClr val="242424"/>
                </a:solidFill>
                <a:latin typeface="Segoe UI" panose="020B0502040204020203" pitchFamily="34" charset="0"/>
              </a:rPr>
              <a:t>,</a:t>
            </a:r>
            <a:r>
              <a:rPr lang="en-US" sz="2200" b="1" i="0" dirty="0">
                <a:solidFill>
                  <a:srgbClr val="242424"/>
                </a:solidFill>
                <a:effectLst/>
                <a:latin typeface="Segoe UI" panose="020B0502040204020203" pitchFamily="34" charset="0"/>
              </a:rPr>
              <a:t> but it all trained my now-high schooler to be a successful and thriving student; physically and mentally. Thanks to Grahamwood’s family.  She wishes she could have gone </a:t>
            </a:r>
            <a:r>
              <a:rPr lang="en-US" sz="2200" b="1" dirty="0">
                <a:solidFill>
                  <a:srgbClr val="242424"/>
                </a:solidFill>
                <a:latin typeface="Segoe UI" panose="020B0502040204020203" pitchFamily="34" charset="0"/>
              </a:rPr>
              <a:t>from</a:t>
            </a:r>
            <a:r>
              <a:rPr lang="en-US" sz="2200" b="1" i="0" dirty="0">
                <a:solidFill>
                  <a:srgbClr val="242424"/>
                </a:solidFill>
                <a:effectLst/>
                <a:latin typeface="Segoe UI" panose="020B0502040204020203" pitchFamily="34" charset="0"/>
              </a:rPr>
              <a:t> KK-12</a:t>
            </a:r>
            <a:r>
              <a:rPr lang="en-US" sz="2200" b="1" i="0" baseline="30000" dirty="0">
                <a:solidFill>
                  <a:srgbClr val="242424"/>
                </a:solidFill>
                <a:effectLst/>
                <a:latin typeface="Segoe UI" panose="020B0502040204020203" pitchFamily="34" charset="0"/>
              </a:rPr>
              <a:t>th</a:t>
            </a:r>
            <a:r>
              <a:rPr lang="en-US" sz="2200" b="1" i="0" dirty="0">
                <a:solidFill>
                  <a:srgbClr val="242424"/>
                </a:solidFill>
                <a:effectLst/>
                <a:latin typeface="Segoe UI" panose="020B0502040204020203" pitchFamily="34" charset="0"/>
              </a:rPr>
              <a:t>, if those were available at Grahamwood. </a:t>
            </a:r>
          </a:p>
        </p:txBody>
      </p:sp>
      <p:pic>
        <p:nvPicPr>
          <p:cNvPr id="5" name="Picture 4" descr="A blue and yellow dragon with white text&#10;&#10;Description automatically generated">
            <a:extLst>
              <a:ext uri="{FF2B5EF4-FFF2-40B4-BE49-F238E27FC236}">
                <a16:creationId xmlns:a16="http://schemas.microsoft.com/office/drawing/2014/main" id="{AA7941A6-57DE-ED76-A3CA-FE2E59757B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0887" y="0"/>
            <a:ext cx="1941113" cy="1391362"/>
          </a:xfrm>
          <a:prstGeom prst="rect">
            <a:avLst/>
          </a:prstGeom>
        </p:spPr>
      </p:pic>
    </p:spTree>
    <p:extLst>
      <p:ext uri="{BB962C8B-B14F-4D97-AF65-F5344CB8AC3E}">
        <p14:creationId xmlns:p14="http://schemas.microsoft.com/office/powerpoint/2010/main" val="2070026053"/>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CD103-CA2C-880E-0354-8B4724083DF9}"/>
              </a:ext>
            </a:extLst>
          </p:cNvPr>
          <p:cNvSpPr>
            <a:spLocks noGrp="1"/>
          </p:cNvSpPr>
          <p:nvPr>
            <p:ph type="title"/>
          </p:nvPr>
        </p:nvSpPr>
        <p:spPr>
          <a:xfrm>
            <a:off x="838200" y="365125"/>
            <a:ext cx="9394167" cy="1339940"/>
          </a:xfrm>
        </p:spPr>
        <p:txBody>
          <a:bodyPr/>
          <a:lstStyle/>
          <a:p>
            <a:pPr algn="ctr"/>
            <a:r>
              <a:rPr lang="en-US" sz="4800" b="1" dirty="0">
                <a:latin typeface="Amasis MT Pro Black"/>
              </a:rPr>
              <a:t>Why choose Grahamwood?</a:t>
            </a:r>
            <a:endParaRPr lang="en-US" sz="4800" dirty="0">
              <a:latin typeface="Amasis MT Pro Black"/>
            </a:endParaRPr>
          </a:p>
        </p:txBody>
      </p:sp>
      <p:pic>
        <p:nvPicPr>
          <p:cNvPr id="4" name="Picture 3" descr="A blue and yellow dragon with white text&#10;&#10;Description automatically generated">
            <a:extLst>
              <a:ext uri="{FF2B5EF4-FFF2-40B4-BE49-F238E27FC236}">
                <a16:creationId xmlns:a16="http://schemas.microsoft.com/office/drawing/2014/main" id="{07F5200F-7C02-348F-424A-D760308D5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0887" y="0"/>
            <a:ext cx="1941113" cy="1391362"/>
          </a:xfrm>
          <a:prstGeom prst="rect">
            <a:avLst/>
          </a:prstGeom>
        </p:spPr>
      </p:pic>
      <p:sp>
        <p:nvSpPr>
          <p:cNvPr id="5" name="TextBox 4">
            <a:extLst>
              <a:ext uri="{FF2B5EF4-FFF2-40B4-BE49-F238E27FC236}">
                <a16:creationId xmlns:a16="http://schemas.microsoft.com/office/drawing/2014/main" id="{6D1B985B-CD4A-922D-8491-BCCA98876D9A}"/>
              </a:ext>
            </a:extLst>
          </p:cNvPr>
          <p:cNvSpPr txBox="1"/>
          <p:nvPr/>
        </p:nvSpPr>
        <p:spPr>
          <a:xfrm>
            <a:off x="625159" y="1516811"/>
            <a:ext cx="11052592"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buFont typeface="Wingdings"/>
              <a:buChar char="ü"/>
            </a:pPr>
            <a:r>
              <a:rPr lang="en-US" sz="3600" b="1" dirty="0">
                <a:latin typeface="Garamond"/>
                <a:ea typeface="Calibri"/>
                <a:cs typeface="Calibri"/>
              </a:rPr>
              <a:t>There are 12 members of our staff that have educated children over 30 years.</a:t>
            </a:r>
            <a:endParaRPr lang="en-US"/>
          </a:p>
          <a:p>
            <a:pPr marL="571500" indent="-571500">
              <a:buFont typeface="Wingdings"/>
              <a:buChar char="ü"/>
            </a:pPr>
            <a:r>
              <a:rPr lang="en-US" sz="3600" b="1" dirty="0">
                <a:latin typeface="Garamond"/>
                <a:ea typeface="Calibri"/>
                <a:cs typeface="Calibri"/>
              </a:rPr>
              <a:t>There are 10 staff members that have been at Grahamwood over 25 years.</a:t>
            </a:r>
          </a:p>
          <a:p>
            <a:pPr marL="571500" indent="-571500">
              <a:buFont typeface="Wingdings"/>
              <a:buChar char="ü"/>
            </a:pPr>
            <a:r>
              <a:rPr lang="en-US" sz="3600" b="1" dirty="0">
                <a:latin typeface="Garamond"/>
                <a:ea typeface="Calibri"/>
                <a:cs typeface="Calibri"/>
              </a:rPr>
              <a:t>There are 3 staff members that have educated children over 40 years.</a:t>
            </a:r>
          </a:p>
          <a:p>
            <a:pPr marL="571500" indent="-571500">
              <a:buFont typeface="Wingdings"/>
              <a:buChar char="ü"/>
            </a:pPr>
            <a:r>
              <a:rPr lang="en-US" sz="3600" b="1" dirty="0">
                <a:latin typeface="Garamond"/>
                <a:ea typeface="Calibri"/>
                <a:cs typeface="Calibri"/>
              </a:rPr>
              <a:t>There are 30 staff members that family are attending Grahamwood currently or have attended in the past. </a:t>
            </a:r>
          </a:p>
        </p:txBody>
      </p:sp>
    </p:spTree>
    <p:extLst>
      <p:ext uri="{BB962C8B-B14F-4D97-AF65-F5344CB8AC3E}">
        <p14:creationId xmlns:p14="http://schemas.microsoft.com/office/powerpoint/2010/main" val="1710534157"/>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26" name="Rectangle 25">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19" name="Picture 18">
            <a:extLst>
              <a:ext uri="{FF2B5EF4-FFF2-40B4-BE49-F238E27FC236}">
                <a16:creationId xmlns:a16="http://schemas.microsoft.com/office/drawing/2014/main" id="{AE12F808-592F-CCD5-834A-596DB1995DC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 b="28022"/>
          <a:stretch/>
        </p:blipFill>
        <p:spPr>
          <a:xfrm rot="21480000">
            <a:off x="1137837" y="1003258"/>
            <a:ext cx="9916327" cy="4764396"/>
          </a:xfrm>
          <a:prstGeom prst="rect">
            <a:avLst/>
          </a:prstGeom>
        </p:spPr>
      </p:pic>
      <p:sp>
        <p:nvSpPr>
          <p:cNvPr id="2" name="TextBox 1">
            <a:extLst>
              <a:ext uri="{FF2B5EF4-FFF2-40B4-BE49-F238E27FC236}">
                <a16:creationId xmlns:a16="http://schemas.microsoft.com/office/drawing/2014/main" id="{BB44F85F-E7D9-6741-50B8-A4E8158BDAE3}"/>
              </a:ext>
            </a:extLst>
          </p:cNvPr>
          <p:cNvSpPr txBox="1"/>
          <p:nvPr/>
        </p:nvSpPr>
        <p:spPr>
          <a:xfrm>
            <a:off x="203200" y="101600"/>
            <a:ext cx="11734800" cy="584775"/>
          </a:xfrm>
          <a:prstGeom prst="rect">
            <a:avLst/>
          </a:prstGeom>
          <a:noFill/>
        </p:spPr>
        <p:txBody>
          <a:bodyPr wrap="square" rtlCol="0">
            <a:spAutoFit/>
          </a:bodyPr>
          <a:lstStyle/>
          <a:p>
            <a:pPr algn="ctr"/>
            <a:r>
              <a:rPr lang="en-US" sz="3200" b="1">
                <a:latin typeface="Amasis MT Pro" panose="02040504050005020304" pitchFamily="18" charset="0"/>
              </a:rPr>
              <a:t>How can my child become a student at Grahamwood?</a:t>
            </a:r>
          </a:p>
        </p:txBody>
      </p:sp>
      <p:pic>
        <p:nvPicPr>
          <p:cNvPr id="3" name="Picture 2" descr="A blue and yellow dragon with white text&#10;&#10;Description automatically generated">
            <a:extLst>
              <a:ext uri="{FF2B5EF4-FFF2-40B4-BE49-F238E27FC236}">
                <a16:creationId xmlns:a16="http://schemas.microsoft.com/office/drawing/2014/main" id="{36DD491C-F8EA-0D51-968C-B58069653E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3467" y="6006986"/>
            <a:ext cx="1045521" cy="749414"/>
          </a:xfrm>
          <a:prstGeom prst="rect">
            <a:avLst/>
          </a:prstGeom>
        </p:spPr>
      </p:pic>
    </p:spTree>
    <p:extLst>
      <p:ext uri="{BB962C8B-B14F-4D97-AF65-F5344CB8AC3E}">
        <p14:creationId xmlns:p14="http://schemas.microsoft.com/office/powerpoint/2010/main" val="15645814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6981144-2C50-B5EA-DD8D-62E5E72A59F4}"/>
              </a:ext>
            </a:extLst>
          </p:cNvPr>
          <p:cNvSpPr txBox="1"/>
          <p:nvPr/>
        </p:nvSpPr>
        <p:spPr>
          <a:xfrm>
            <a:off x="190501" y="416560"/>
            <a:ext cx="6238874" cy="6202517"/>
          </a:xfrm>
          <a:prstGeom prst="rect">
            <a:avLst/>
          </a:prstGeom>
        </p:spPr>
        <p:txBody>
          <a:bodyPr vert="horz" lIns="91440" tIns="45720" rIns="91440" bIns="45720" rtlCol="0" anchor="t">
            <a:normAutofit fontScale="92500" lnSpcReduction="20000"/>
          </a:bodyPr>
          <a:lstStyle/>
          <a:p>
            <a:pPr algn="ctr">
              <a:lnSpc>
                <a:spcPct val="90000"/>
              </a:lnSpc>
              <a:spcAft>
                <a:spcPts val="600"/>
              </a:spcAft>
            </a:pPr>
            <a:r>
              <a:rPr lang="en-US" sz="3600" b="1" u="sng" dirty="0">
                <a:latin typeface="Garamond" panose="02020404030301010803" pitchFamily="18" charset="0"/>
              </a:rPr>
              <a:t>First and Second Grade Applicants</a:t>
            </a:r>
          </a:p>
          <a:p>
            <a:pPr marL="285750" indent="-228600">
              <a:lnSpc>
                <a:spcPct val="90000"/>
              </a:lnSpc>
              <a:spcAft>
                <a:spcPts val="600"/>
              </a:spcAft>
              <a:buFont typeface="Arial" panose="020B0604020202020204" pitchFamily="34" charset="0"/>
              <a:buChar char="•"/>
            </a:pPr>
            <a:endParaRPr lang="en-US" sz="2000" dirty="0">
              <a:latin typeface="Garamond" panose="02020404030301010803" pitchFamily="18" charset="0"/>
            </a:endParaRPr>
          </a:p>
          <a:p>
            <a:pPr marL="400050" indent="-342900">
              <a:lnSpc>
                <a:spcPct val="90000"/>
              </a:lnSpc>
              <a:spcAft>
                <a:spcPts val="600"/>
              </a:spcAft>
              <a:buFont typeface="Wingdings" panose="05000000000000000000" pitchFamily="2" charset="2"/>
              <a:buChar char="Ø"/>
            </a:pPr>
            <a:r>
              <a:rPr lang="en-US" sz="3200" dirty="0">
                <a:latin typeface="Garamond" panose="02020404030301010803" pitchFamily="18" charset="0"/>
              </a:rPr>
              <a:t>MSCS: First and second grade applicants must score at or above the 80th percentile in reading and mathematics on </a:t>
            </a:r>
            <a:r>
              <a:rPr lang="en-US" sz="3200" dirty="0" err="1">
                <a:latin typeface="Garamond" panose="02020404030301010803" pitchFamily="18" charset="0"/>
              </a:rPr>
              <a:t>iReady</a:t>
            </a:r>
            <a:r>
              <a:rPr lang="en-US" sz="3200" dirty="0">
                <a:latin typeface="Garamond" panose="02020404030301010803" pitchFamily="18" charset="0"/>
              </a:rPr>
              <a:t> Diagnostic test. </a:t>
            </a:r>
          </a:p>
          <a:p>
            <a:pPr marL="400050" indent="-342900">
              <a:lnSpc>
                <a:spcPct val="90000"/>
              </a:lnSpc>
              <a:spcAft>
                <a:spcPts val="600"/>
              </a:spcAft>
              <a:buFont typeface="Wingdings" panose="05000000000000000000" pitchFamily="2" charset="2"/>
              <a:buChar char="Ø"/>
            </a:pPr>
            <a:r>
              <a:rPr lang="en-US" sz="3200" dirty="0">
                <a:latin typeface="Garamond" panose="02020404030301010803" pitchFamily="18" charset="0"/>
              </a:rPr>
              <a:t>NON-MSCS: First and second grade applicants must take the Optional Schools admittance tests, scoring at or above the 80th percentile in reading and mathematics. </a:t>
            </a:r>
          </a:p>
          <a:p>
            <a:pPr marL="400050" indent="-342900">
              <a:lnSpc>
                <a:spcPct val="90000"/>
              </a:lnSpc>
              <a:spcAft>
                <a:spcPts val="600"/>
              </a:spcAft>
              <a:buFont typeface="Wingdings" panose="05000000000000000000" pitchFamily="2" charset="2"/>
              <a:buChar char="Ø"/>
            </a:pPr>
            <a:r>
              <a:rPr lang="en-US" sz="3200" dirty="0">
                <a:latin typeface="Garamond"/>
              </a:rPr>
              <a:t>First grade applicants must have satisfactory skills, behaviors and achieve mastery in all academic and support subjects on the most recent kindergarten report card. </a:t>
            </a:r>
            <a:endParaRPr lang="en-US" sz="3200" dirty="0">
              <a:latin typeface="Garamond" panose="02020404030301010803" pitchFamily="18" charset="0"/>
            </a:endParaRPr>
          </a:p>
        </p:txBody>
      </p:sp>
      <p:grpSp>
        <p:nvGrpSpPr>
          <p:cNvPr id="11" name="Group 10">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2" name="Isosceles Triangle 11">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6" name="Rectangle 15">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descr="A blue and yellow dragon with white text&#10;&#10;Description automatically generated">
            <a:extLst>
              <a:ext uri="{FF2B5EF4-FFF2-40B4-BE49-F238E27FC236}">
                <a16:creationId xmlns:a16="http://schemas.microsoft.com/office/drawing/2014/main" id="{433D7B84-1BD7-8830-AF65-5BD5FEE271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8780" y="637561"/>
            <a:ext cx="5552719" cy="5352177"/>
          </a:xfrm>
          <a:prstGeom prst="rect">
            <a:avLst/>
          </a:prstGeom>
        </p:spPr>
      </p:pic>
    </p:spTree>
    <p:extLst>
      <p:ext uri="{BB962C8B-B14F-4D97-AF65-F5344CB8AC3E}">
        <p14:creationId xmlns:p14="http://schemas.microsoft.com/office/powerpoint/2010/main" val="764329118"/>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6981144-2C50-B5EA-DD8D-62E5E72A59F4}"/>
              </a:ext>
            </a:extLst>
          </p:cNvPr>
          <p:cNvSpPr txBox="1"/>
          <p:nvPr/>
        </p:nvSpPr>
        <p:spPr>
          <a:xfrm>
            <a:off x="149248" y="133351"/>
            <a:ext cx="6899251" cy="6638924"/>
          </a:xfrm>
          <a:prstGeom prst="rect">
            <a:avLst/>
          </a:prstGeom>
        </p:spPr>
        <p:txBody>
          <a:bodyPr vert="horz" lIns="91440" tIns="45720" rIns="91440" bIns="45720" rtlCol="0" anchor="t">
            <a:noAutofit/>
          </a:bodyPr>
          <a:lstStyle/>
          <a:p>
            <a:pPr algn="ctr">
              <a:lnSpc>
                <a:spcPct val="90000"/>
              </a:lnSpc>
              <a:spcAft>
                <a:spcPts val="600"/>
              </a:spcAft>
            </a:pPr>
            <a:r>
              <a:rPr lang="en-US" sz="4000" b="1" u="sng" dirty="0">
                <a:latin typeface="Garamond"/>
              </a:rPr>
              <a:t>Third – Fifth Grade Applicants</a:t>
            </a:r>
          </a:p>
          <a:p>
            <a:pPr>
              <a:lnSpc>
                <a:spcPct val="90000"/>
              </a:lnSpc>
              <a:spcAft>
                <a:spcPts val="600"/>
              </a:spcAft>
            </a:pPr>
            <a:endParaRPr lang="en-US" sz="2400" dirty="0">
              <a:latin typeface="Garamond" panose="02020404030301010803" pitchFamily="18" charset="0"/>
            </a:endParaRPr>
          </a:p>
          <a:p>
            <a:pPr marL="400050" indent="-342900">
              <a:lnSpc>
                <a:spcPct val="90000"/>
              </a:lnSpc>
              <a:spcAft>
                <a:spcPts val="600"/>
              </a:spcAft>
              <a:buFont typeface="Wingdings" panose="05000000000000000000" pitchFamily="2" charset="2"/>
              <a:buChar char="Ø"/>
            </a:pPr>
            <a:r>
              <a:rPr lang="en-US" sz="2800" dirty="0">
                <a:latin typeface="Garamond"/>
              </a:rPr>
              <a:t>Third – fifth grade applicants must score at or above the 80th percentile on school-based administration of the iReady Diagnostic Reading and Math assessments (2024-25); or score at or above the 80th percentile on the TCAP Achievement English Language Arts and TCAP Achievement Mathematics assessments; or score at or above the 80th percentile on the Total Reading/Reading Composite and Total Mathematics/Mathematics Composite of an acceptable nationally normed achievement test. Acceptable tests in person must be dated Spring 2024 or later. </a:t>
            </a:r>
            <a:endParaRPr lang="en-US" sz="2800" dirty="0">
              <a:latin typeface="Garamond" panose="02020404030301010803" pitchFamily="18" charset="0"/>
            </a:endParaRPr>
          </a:p>
        </p:txBody>
      </p:sp>
      <p:grpSp>
        <p:nvGrpSpPr>
          <p:cNvPr id="10" name="Group 9">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1" name="Isosceles Triangle 10">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5" name="Rectangle 14">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A blue and yellow dragon with white text&#10;&#10;Description automatically generated">
            <a:extLst>
              <a:ext uri="{FF2B5EF4-FFF2-40B4-BE49-F238E27FC236}">
                <a16:creationId xmlns:a16="http://schemas.microsoft.com/office/drawing/2014/main" id="{C9DE9D41-1236-5C5C-0920-7A98AC9900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5750" y="972864"/>
            <a:ext cx="5147002" cy="4798761"/>
          </a:xfrm>
          <a:prstGeom prst="rect">
            <a:avLst/>
          </a:prstGeom>
        </p:spPr>
      </p:pic>
    </p:spTree>
    <p:extLst>
      <p:ext uri="{BB962C8B-B14F-4D97-AF65-F5344CB8AC3E}">
        <p14:creationId xmlns:p14="http://schemas.microsoft.com/office/powerpoint/2010/main" val="200982581"/>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6981144-2C50-B5EA-DD8D-62E5E72A59F4}"/>
              </a:ext>
            </a:extLst>
          </p:cNvPr>
          <p:cNvSpPr txBox="1"/>
          <p:nvPr/>
        </p:nvSpPr>
        <p:spPr>
          <a:xfrm>
            <a:off x="327348" y="660400"/>
            <a:ext cx="6451598" cy="5966267"/>
          </a:xfrm>
          <a:prstGeom prst="rect">
            <a:avLst/>
          </a:prstGeom>
        </p:spPr>
        <p:txBody>
          <a:bodyPr vert="horz" lIns="91440" tIns="45720" rIns="91440" bIns="45720" rtlCol="0" anchor="t">
            <a:noAutofit/>
          </a:bodyPr>
          <a:lstStyle/>
          <a:p>
            <a:pPr marL="57150" algn="ctr">
              <a:lnSpc>
                <a:spcPct val="90000"/>
              </a:lnSpc>
              <a:spcAft>
                <a:spcPts val="600"/>
              </a:spcAft>
            </a:pPr>
            <a:r>
              <a:rPr lang="en-US" sz="4000" b="1" u="sng" dirty="0">
                <a:latin typeface="Garamond" panose="02020404030301010803" pitchFamily="18" charset="0"/>
              </a:rPr>
              <a:t>Optional Applicants</a:t>
            </a:r>
          </a:p>
          <a:p>
            <a:pPr marL="342900" indent="-285750">
              <a:lnSpc>
                <a:spcPct val="90000"/>
              </a:lnSpc>
              <a:spcAft>
                <a:spcPts val="600"/>
              </a:spcAft>
              <a:buFont typeface="Wingdings" panose="05000000000000000000" pitchFamily="2" charset="2"/>
              <a:buChar char="Ø"/>
            </a:pPr>
            <a:r>
              <a:rPr lang="en-US" sz="2400" dirty="0">
                <a:latin typeface="Garamond"/>
              </a:rPr>
              <a:t>Second - fifth grade applicants must have A’s, B’s, E’s, G’s, and S’s in all subject areas and satisfactory conduct on most recent comprehensive report card. </a:t>
            </a:r>
            <a:endParaRPr lang="en-US" sz="2400" dirty="0">
              <a:latin typeface="Garamond" panose="02020404030301010803" pitchFamily="18" charset="0"/>
            </a:endParaRPr>
          </a:p>
          <a:p>
            <a:pPr marL="342900" indent="-285750">
              <a:lnSpc>
                <a:spcPct val="90000"/>
              </a:lnSpc>
              <a:spcAft>
                <a:spcPts val="600"/>
              </a:spcAft>
              <a:buFont typeface="Wingdings" panose="05000000000000000000" pitchFamily="2" charset="2"/>
              <a:buChar char="Ø"/>
            </a:pPr>
            <a:r>
              <a:rPr lang="en-US" sz="2400" dirty="0">
                <a:latin typeface="Garamond"/>
              </a:rPr>
              <a:t>All applicants must have satisfactory attendance, including promptness to school, with no more than 10 absences, and 10 tardies/early dismissals for the year.  </a:t>
            </a:r>
          </a:p>
          <a:p>
            <a:pPr marL="400050" indent="-285750">
              <a:lnSpc>
                <a:spcPct val="90000"/>
              </a:lnSpc>
              <a:spcAft>
                <a:spcPts val="600"/>
              </a:spcAft>
              <a:buFont typeface="Wingdings" panose="05000000000000000000" pitchFamily="2" charset="2"/>
              <a:buChar char="Ø"/>
            </a:pPr>
            <a:r>
              <a:rPr lang="en-US" sz="2400" dirty="0">
                <a:latin typeface="Garamond" panose="02020404030301010803" pitchFamily="18" charset="0"/>
              </a:rPr>
              <a:t>To remain in the Optional Program, students must maintain the listed requirements for grades, conduct, skills and behaviors, academic and support subjects, attendance and parent support. </a:t>
            </a:r>
          </a:p>
          <a:p>
            <a:pPr marL="400050" indent="-285750">
              <a:lnSpc>
                <a:spcPct val="90000"/>
              </a:lnSpc>
              <a:spcAft>
                <a:spcPts val="600"/>
              </a:spcAft>
              <a:buFont typeface="Wingdings" panose="05000000000000000000" pitchFamily="2" charset="2"/>
              <a:buChar char="Ø"/>
            </a:pPr>
            <a:r>
              <a:rPr lang="en-US" sz="2800" b="1" dirty="0">
                <a:latin typeface="Garamond"/>
              </a:rPr>
              <a:t>Application for admission must be renewed yearly. </a:t>
            </a:r>
            <a:endParaRPr lang="en-US" sz="2800" b="1" dirty="0">
              <a:latin typeface="Garamond" panose="02020404030301010803" pitchFamily="18" charset="0"/>
            </a:endParaRPr>
          </a:p>
        </p:txBody>
      </p:sp>
      <p:grpSp>
        <p:nvGrpSpPr>
          <p:cNvPr id="10" name="Group 9">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1" name="Isosceles Triangle 10">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5" name="Rectangle 14">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A blue and yellow dragon with white text&#10;&#10;Description automatically generated">
            <a:extLst>
              <a:ext uri="{FF2B5EF4-FFF2-40B4-BE49-F238E27FC236}">
                <a16:creationId xmlns:a16="http://schemas.microsoft.com/office/drawing/2014/main" id="{273ADF09-2C2B-D084-E137-49179419D0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9247" y="660399"/>
            <a:ext cx="5462754" cy="4830024"/>
          </a:xfrm>
          <a:prstGeom prst="rect">
            <a:avLst/>
          </a:prstGeom>
        </p:spPr>
      </p:pic>
    </p:spTree>
    <p:extLst>
      <p:ext uri="{BB962C8B-B14F-4D97-AF65-F5344CB8AC3E}">
        <p14:creationId xmlns:p14="http://schemas.microsoft.com/office/powerpoint/2010/main" val="3835791584"/>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981144-2C50-B5EA-DD8D-62E5E72A59F4}"/>
              </a:ext>
            </a:extLst>
          </p:cNvPr>
          <p:cNvSpPr txBox="1"/>
          <p:nvPr/>
        </p:nvSpPr>
        <p:spPr>
          <a:xfrm>
            <a:off x="327348" y="660400"/>
            <a:ext cx="6451598" cy="5516563"/>
          </a:xfrm>
          <a:prstGeom prst="rect">
            <a:avLst/>
          </a:prstGeom>
        </p:spPr>
        <p:txBody>
          <a:bodyPr vert="horz" lIns="91440" tIns="45720" rIns="91440" bIns="45720" rtlCol="0" anchor="t">
            <a:noAutofit/>
          </a:bodyPr>
          <a:lstStyle/>
          <a:p>
            <a:pPr marL="57150" algn="ctr">
              <a:lnSpc>
                <a:spcPct val="90000"/>
              </a:lnSpc>
              <a:spcAft>
                <a:spcPts val="600"/>
              </a:spcAft>
            </a:pPr>
            <a:r>
              <a:rPr lang="en-US" sz="4000" b="1" u="sng" dirty="0">
                <a:latin typeface="Garamond" panose="02020404030301010803" pitchFamily="18" charset="0"/>
              </a:rPr>
              <a:t>Optional Applicants</a:t>
            </a:r>
          </a:p>
          <a:p>
            <a:pPr marL="57150" algn="ctr">
              <a:lnSpc>
                <a:spcPct val="90000"/>
              </a:lnSpc>
              <a:spcAft>
                <a:spcPts val="600"/>
              </a:spcAft>
            </a:pPr>
            <a:r>
              <a:rPr lang="en-US" sz="2800" dirty="0">
                <a:latin typeface="Garamond"/>
              </a:rPr>
              <a:t>The online application portal will be accessible on the MSCS website, </a:t>
            </a:r>
            <a:r>
              <a:rPr lang="en-US" sz="2800" dirty="0">
                <a:latin typeface="Garamond"/>
                <a:hlinkClick r:id="rId2"/>
              </a:rPr>
              <a:t>www.scsk12.org</a:t>
            </a:r>
            <a:r>
              <a:rPr lang="en-US" sz="2800" dirty="0">
                <a:latin typeface="Garamond"/>
              </a:rPr>
              <a:t>, beginning at 10 a.m. on Tuesday, January 28, 2025. A valid email address is required in order to submit the application online. Current MSCS students are encouraged to use their PowerSchool student number. For non-MSCS students, a social security number is requested. You will receive an email confirmation with the date and time of your application submission.</a:t>
            </a:r>
            <a:endParaRPr lang="en-US" sz="2800" b="1" u="sng" dirty="0">
              <a:latin typeface="Garamond"/>
            </a:endParaRPr>
          </a:p>
        </p:txBody>
      </p:sp>
      <p:pic>
        <p:nvPicPr>
          <p:cNvPr id="4" name="Picture 3" descr="A blue and yellow dragon with white text&#10;&#10;Description automatically generated">
            <a:extLst>
              <a:ext uri="{FF2B5EF4-FFF2-40B4-BE49-F238E27FC236}">
                <a16:creationId xmlns:a16="http://schemas.microsoft.com/office/drawing/2014/main" id="{838FD6B0-F1F9-97B7-33A0-95FCB5BA6A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8946" y="939294"/>
            <a:ext cx="5196789" cy="4379325"/>
          </a:xfrm>
          <a:prstGeom prst="rect">
            <a:avLst/>
          </a:prstGeom>
        </p:spPr>
      </p:pic>
    </p:spTree>
    <p:extLst>
      <p:ext uri="{BB962C8B-B14F-4D97-AF65-F5344CB8AC3E}">
        <p14:creationId xmlns:p14="http://schemas.microsoft.com/office/powerpoint/2010/main" val="187270508"/>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3"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7" name="Rectangle 1034">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1026" name="Picture 2" descr="Welcome Stock Photos, Royalty Free Welcome Images | Depositphotos">
            <a:extLst>
              <a:ext uri="{FF2B5EF4-FFF2-40B4-BE49-F238E27FC236}">
                <a16:creationId xmlns:a16="http://schemas.microsoft.com/office/drawing/2014/main" id="{13D9DBF8-15D9-6AC2-3A8C-CDA9B540E1E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91377" y="1286934"/>
            <a:ext cx="8609247" cy="410594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Logo&#10;&#10;Description automatically generated">
            <a:extLst>
              <a:ext uri="{FF2B5EF4-FFF2-40B4-BE49-F238E27FC236}">
                <a16:creationId xmlns:a16="http://schemas.microsoft.com/office/drawing/2014/main" id="{80B7A415-1A8D-E737-9402-583F9D267209}"/>
              </a:ext>
            </a:extLst>
          </p:cNvPr>
          <p:cNvPicPr>
            <a:picLocks noChangeAspect="1"/>
          </p:cNvPicPr>
          <p:nvPr/>
        </p:nvPicPr>
        <p:blipFill rotWithShape="1">
          <a:blip r:embed="rId3">
            <a:extLst>
              <a:ext uri="{28A0092B-C50C-407E-A947-70E740481C1C}">
                <a14:useLocalDpi xmlns:a14="http://schemas.microsoft.com/office/drawing/2010/main" val="0"/>
              </a:ext>
            </a:extLst>
          </a:blip>
          <a:srcRect l="16171" r="16940"/>
          <a:stretch/>
        </p:blipFill>
        <p:spPr>
          <a:xfrm>
            <a:off x="158882" y="5476875"/>
            <a:ext cx="1638711" cy="12020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01155976"/>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981144-2C50-B5EA-DD8D-62E5E72A59F4}"/>
              </a:ext>
            </a:extLst>
          </p:cNvPr>
          <p:cNvSpPr txBox="1"/>
          <p:nvPr/>
        </p:nvSpPr>
        <p:spPr>
          <a:xfrm>
            <a:off x="327348" y="381000"/>
            <a:ext cx="7271415" cy="6245667"/>
          </a:xfrm>
          <a:prstGeom prst="rect">
            <a:avLst/>
          </a:prstGeom>
        </p:spPr>
        <p:txBody>
          <a:bodyPr vert="horz" lIns="91440" tIns="45720" rIns="91440" bIns="45720" rtlCol="0" anchor="t">
            <a:noAutofit/>
          </a:bodyPr>
          <a:lstStyle/>
          <a:p>
            <a:pPr marL="57150" algn="ctr">
              <a:lnSpc>
                <a:spcPct val="90000"/>
              </a:lnSpc>
              <a:spcAft>
                <a:spcPts val="600"/>
              </a:spcAft>
            </a:pPr>
            <a:r>
              <a:rPr lang="en-US" sz="4000" b="1" u="sng" dirty="0">
                <a:latin typeface="Garamond" panose="02020404030301010803" pitchFamily="18" charset="0"/>
              </a:rPr>
              <a:t>General Choice Transfer</a:t>
            </a:r>
          </a:p>
          <a:p>
            <a:pPr marL="342900" indent="-285750">
              <a:lnSpc>
                <a:spcPct val="90000"/>
              </a:lnSpc>
              <a:spcAft>
                <a:spcPts val="600"/>
              </a:spcAft>
              <a:buFont typeface="Wingdings" panose="05000000000000000000" pitchFamily="2" charset="2"/>
              <a:buChar char="Ø"/>
            </a:pPr>
            <a:r>
              <a:rPr lang="en-US" sz="2200" dirty="0">
                <a:latin typeface="Garamond"/>
              </a:rPr>
              <a:t>The General Choice Transfer process allows parents to choose a different school that best fits their child’s educational needs if space is available in the chosen school and the school does not have admission criteria.</a:t>
            </a:r>
          </a:p>
          <a:p>
            <a:pPr marL="342900" indent="-285750">
              <a:lnSpc>
                <a:spcPct val="90000"/>
              </a:lnSpc>
              <a:spcAft>
                <a:spcPts val="600"/>
              </a:spcAft>
              <a:buFont typeface="Wingdings" panose="05000000000000000000" pitchFamily="2" charset="2"/>
              <a:buChar char="Ø"/>
            </a:pPr>
            <a:r>
              <a:rPr lang="en-US" sz="2200" dirty="0">
                <a:latin typeface="Garamond"/>
              </a:rPr>
              <a:t>The General Choice transfer process is completely online to afford the most opportunities for students and families in Memphis Shelby County. No paper applications are printed or accepted. Parents can easily apply and submit an application from any personal computer with internet access or smartphone/tablet that supports online forms. The online application portal will be accessible from the Memphis-Shelby County Schools website, </a:t>
            </a:r>
            <a:r>
              <a:rPr lang="en-US" sz="2200" dirty="0">
                <a:latin typeface="Garamond"/>
                <a:hlinkClick r:id="rId2"/>
              </a:rPr>
              <a:t>www.scsk12.org</a:t>
            </a:r>
            <a:r>
              <a:rPr lang="en-US" sz="2200" dirty="0">
                <a:latin typeface="Garamond"/>
              </a:rPr>
              <a:t>, beginning at 10 a.m. on Tuesday, January 28, 2025.</a:t>
            </a:r>
          </a:p>
          <a:p>
            <a:pPr marL="342900" indent="-285750">
              <a:lnSpc>
                <a:spcPct val="90000"/>
              </a:lnSpc>
              <a:spcAft>
                <a:spcPts val="600"/>
              </a:spcAft>
              <a:buFont typeface="Wingdings" panose="05000000000000000000" pitchFamily="2" charset="2"/>
              <a:buChar char="Ø"/>
            </a:pPr>
            <a:r>
              <a:rPr lang="en-US" sz="2200" dirty="0">
                <a:latin typeface="Garamond"/>
              </a:rPr>
              <a:t>Parents who complete ALL registration and enrollment requirements for the upcoming school year (2025-26) and apply during the priority application period will be notified of their child’s status prior to the end of the 2025-26 school year.</a:t>
            </a:r>
            <a:endParaRPr lang="en-US" sz="2200" b="1" dirty="0">
              <a:latin typeface="Garamond"/>
            </a:endParaRPr>
          </a:p>
        </p:txBody>
      </p:sp>
      <p:pic>
        <p:nvPicPr>
          <p:cNvPr id="4" name="Picture 3" descr="A blue and yellow dragon with white text&#10;&#10;Description automatically generated">
            <a:extLst>
              <a:ext uri="{FF2B5EF4-FFF2-40B4-BE49-F238E27FC236}">
                <a16:creationId xmlns:a16="http://schemas.microsoft.com/office/drawing/2014/main" id="{57AE95C4-DF5A-8520-BB98-906E465CD5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8763" y="930905"/>
            <a:ext cx="4501144" cy="5008501"/>
          </a:xfrm>
          <a:prstGeom prst="rect">
            <a:avLst/>
          </a:prstGeom>
        </p:spPr>
      </p:pic>
    </p:spTree>
    <p:extLst>
      <p:ext uri="{BB962C8B-B14F-4D97-AF65-F5344CB8AC3E}">
        <p14:creationId xmlns:p14="http://schemas.microsoft.com/office/powerpoint/2010/main" val="1910995695"/>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0A4B931-B7F0-403E-9F40-8A4054A04F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12192000" cy="68584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3">
            <a:extLst>
              <a:ext uri="{FF2B5EF4-FFF2-40B4-BE49-F238E27FC236}">
                <a16:creationId xmlns:a16="http://schemas.microsoft.com/office/drawing/2014/main" id="{4CEAF602-346E-4A18-BDCE-F489E035CF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4">
            <a:extLst>
              <a:ext uri="{FF2B5EF4-FFF2-40B4-BE49-F238E27FC236}">
                <a16:creationId xmlns:a16="http://schemas.microsoft.com/office/drawing/2014/main" id="{F74A1337-596D-453E-B873-BCF1760EE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78"/>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Box 2">
            <a:extLst>
              <a:ext uri="{FF2B5EF4-FFF2-40B4-BE49-F238E27FC236}">
                <a16:creationId xmlns:a16="http://schemas.microsoft.com/office/drawing/2014/main" id="{1D0FBCDC-DC04-08D8-423A-992D4F6EF555}"/>
              </a:ext>
            </a:extLst>
          </p:cNvPr>
          <p:cNvSpPr txBox="1"/>
          <p:nvPr/>
        </p:nvSpPr>
        <p:spPr>
          <a:xfrm>
            <a:off x="145384" y="1870584"/>
            <a:ext cx="5950616" cy="2651200"/>
          </a:xfrm>
          <a:prstGeom prst="rect">
            <a:avLst/>
          </a:prstGeom>
        </p:spPr>
        <p:txBody>
          <a:bodyPr vert="horz" lIns="91440" tIns="45720" rIns="91440" bIns="45720" rtlCol="0" anchor="t">
            <a:noAutofit/>
          </a:bodyPr>
          <a:lstStyle/>
          <a:p>
            <a:pPr algn="ctr">
              <a:lnSpc>
                <a:spcPct val="90000"/>
              </a:lnSpc>
              <a:spcBef>
                <a:spcPct val="0"/>
              </a:spcBef>
              <a:spcAft>
                <a:spcPts val="600"/>
              </a:spcAft>
            </a:pPr>
            <a:r>
              <a:rPr lang="en-US" sz="6600" b="1">
                <a:latin typeface="Garamond" panose="02020404030301010803" pitchFamily="18" charset="0"/>
                <a:ea typeface="+mj-ea"/>
                <a:cs typeface="+mj-cs"/>
              </a:rPr>
              <a:t>Meet our Optional School Teachers</a:t>
            </a:r>
          </a:p>
        </p:txBody>
      </p:sp>
      <p:pic>
        <p:nvPicPr>
          <p:cNvPr id="6" name="Picture 5" descr="Logo&#10;&#10;Description automatically generated">
            <a:extLst>
              <a:ext uri="{FF2B5EF4-FFF2-40B4-BE49-F238E27FC236}">
                <a16:creationId xmlns:a16="http://schemas.microsoft.com/office/drawing/2014/main" id="{08F490FF-D97E-C7FC-C90A-BBF42801D22B}"/>
              </a:ext>
            </a:extLst>
          </p:cNvPr>
          <p:cNvPicPr>
            <a:picLocks noChangeAspect="1"/>
          </p:cNvPicPr>
          <p:nvPr/>
        </p:nvPicPr>
        <p:blipFill rotWithShape="1">
          <a:blip r:embed="rId2">
            <a:extLst>
              <a:ext uri="{28A0092B-C50C-407E-A947-70E740481C1C}">
                <a14:useLocalDpi xmlns:a14="http://schemas.microsoft.com/office/drawing/2010/main" val="0"/>
              </a:ext>
            </a:extLst>
          </a:blip>
          <a:srcRect l="16171" r="16940"/>
          <a:stretch/>
        </p:blipFill>
        <p:spPr>
          <a:xfrm>
            <a:off x="8613326" y="321721"/>
            <a:ext cx="1892327" cy="1388006"/>
          </a:xfrm>
          <a:prstGeom prst="rect">
            <a:avLst/>
          </a:prstGeom>
          <a:solidFill>
            <a:srgbClr val="FFFFFF">
              <a:shade val="85000"/>
            </a:srgbClr>
          </a:solidFill>
        </p:spPr>
      </p:pic>
      <p:pic>
        <p:nvPicPr>
          <p:cNvPr id="5" name="Picture 4" descr="Logo&#10;&#10;Description automatically generated">
            <a:extLst>
              <a:ext uri="{FF2B5EF4-FFF2-40B4-BE49-F238E27FC236}">
                <a16:creationId xmlns:a16="http://schemas.microsoft.com/office/drawing/2014/main" id="{C5017ACF-5C0C-3E66-7EA7-730062C51A79}"/>
              </a:ext>
            </a:extLst>
          </p:cNvPr>
          <p:cNvPicPr>
            <a:picLocks noChangeAspect="1"/>
          </p:cNvPicPr>
          <p:nvPr/>
        </p:nvPicPr>
        <p:blipFill rotWithShape="1">
          <a:blip r:embed="rId2">
            <a:extLst>
              <a:ext uri="{28A0092B-C50C-407E-A947-70E740481C1C}">
                <a14:useLocalDpi xmlns:a14="http://schemas.microsoft.com/office/drawing/2010/main" val="0"/>
              </a:ext>
            </a:extLst>
          </a:blip>
          <a:srcRect l="16171" r="16940"/>
          <a:stretch/>
        </p:blipFill>
        <p:spPr>
          <a:xfrm>
            <a:off x="8902515" y="1870584"/>
            <a:ext cx="1892336" cy="1388013"/>
          </a:xfrm>
          <a:prstGeom prst="rect">
            <a:avLst/>
          </a:prstGeom>
          <a:solidFill>
            <a:srgbClr val="FFFFFF">
              <a:shade val="85000"/>
            </a:srgbClr>
          </a:solidFill>
        </p:spPr>
      </p:pic>
      <p:pic>
        <p:nvPicPr>
          <p:cNvPr id="4" name="Picture 3" descr="Logo&#10;&#10;Description automatically generated">
            <a:extLst>
              <a:ext uri="{FF2B5EF4-FFF2-40B4-BE49-F238E27FC236}">
                <a16:creationId xmlns:a16="http://schemas.microsoft.com/office/drawing/2014/main" id="{D5C0856C-1B83-24D5-F944-68EAE5193077}"/>
              </a:ext>
            </a:extLst>
          </p:cNvPr>
          <p:cNvPicPr>
            <a:picLocks noChangeAspect="1"/>
          </p:cNvPicPr>
          <p:nvPr/>
        </p:nvPicPr>
        <p:blipFill rotWithShape="1">
          <a:blip r:embed="rId2">
            <a:extLst>
              <a:ext uri="{28A0092B-C50C-407E-A947-70E740481C1C}">
                <a14:useLocalDpi xmlns:a14="http://schemas.microsoft.com/office/drawing/2010/main" val="0"/>
              </a:ext>
            </a:extLst>
          </a:blip>
          <a:srcRect l="16171" r="16940"/>
          <a:stretch/>
        </p:blipFill>
        <p:spPr>
          <a:xfrm>
            <a:off x="9332793" y="3419454"/>
            <a:ext cx="1892336" cy="1388013"/>
          </a:xfrm>
          <a:prstGeom prst="rect">
            <a:avLst/>
          </a:prstGeom>
          <a:solidFill>
            <a:srgbClr val="FFFFFF">
              <a:shade val="85000"/>
            </a:srgbClr>
          </a:solidFill>
        </p:spPr>
      </p:pic>
      <p:pic>
        <p:nvPicPr>
          <p:cNvPr id="2" name="Picture 1" descr="Logo&#10;&#10;Description automatically generated">
            <a:extLst>
              <a:ext uri="{FF2B5EF4-FFF2-40B4-BE49-F238E27FC236}">
                <a16:creationId xmlns:a16="http://schemas.microsoft.com/office/drawing/2014/main" id="{4C6EF54D-39B3-2EBD-B5B3-9CDD5E4D02E0}"/>
              </a:ext>
            </a:extLst>
          </p:cNvPr>
          <p:cNvPicPr>
            <a:picLocks noChangeAspect="1"/>
          </p:cNvPicPr>
          <p:nvPr/>
        </p:nvPicPr>
        <p:blipFill rotWithShape="1">
          <a:blip r:embed="rId2">
            <a:extLst>
              <a:ext uri="{28A0092B-C50C-407E-A947-70E740481C1C}">
                <a14:useLocalDpi xmlns:a14="http://schemas.microsoft.com/office/drawing/2010/main" val="0"/>
              </a:ext>
            </a:extLst>
          </a:blip>
          <a:srcRect l="16171" r="16940"/>
          <a:stretch/>
        </p:blipFill>
        <p:spPr>
          <a:xfrm>
            <a:off x="9693426" y="4968316"/>
            <a:ext cx="1892324" cy="1388004"/>
          </a:xfrm>
          <a:prstGeom prst="rect">
            <a:avLst/>
          </a:prstGeom>
          <a:solidFill>
            <a:srgbClr val="FFFFFF">
              <a:shade val="85000"/>
            </a:srgbClr>
          </a:solidFill>
        </p:spPr>
      </p:pic>
    </p:spTree>
    <p:extLst>
      <p:ext uri="{BB962C8B-B14F-4D97-AF65-F5344CB8AC3E}">
        <p14:creationId xmlns:p14="http://schemas.microsoft.com/office/powerpoint/2010/main" val="26360506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93C19-1E3F-A335-9FA5-D0B2E804329D}"/>
              </a:ext>
            </a:extLst>
          </p:cNvPr>
          <p:cNvSpPr>
            <a:spLocks noGrp="1"/>
          </p:cNvSpPr>
          <p:nvPr>
            <p:ph type="title"/>
          </p:nvPr>
        </p:nvSpPr>
        <p:spPr/>
        <p:txBody>
          <a:bodyPr>
            <a:normAutofit/>
          </a:bodyPr>
          <a:lstStyle/>
          <a:p>
            <a:pPr algn="ctr"/>
            <a:r>
              <a:rPr lang="en-US" sz="6600" b="1">
                <a:latin typeface="Baguet Script" panose="00000500000000000000" pitchFamily="2" charset="0"/>
              </a:rPr>
              <a:t>1</a:t>
            </a:r>
            <a:r>
              <a:rPr lang="en-US" sz="6600" b="1" baseline="30000">
                <a:latin typeface="Baguet Script" panose="00000500000000000000" pitchFamily="2" charset="0"/>
              </a:rPr>
              <a:t>st</a:t>
            </a:r>
            <a:r>
              <a:rPr lang="en-US" sz="6600" b="1">
                <a:latin typeface="Baguet Script" panose="00000500000000000000" pitchFamily="2" charset="0"/>
              </a:rPr>
              <a:t> grade</a:t>
            </a:r>
          </a:p>
        </p:txBody>
      </p:sp>
      <p:pic>
        <p:nvPicPr>
          <p:cNvPr id="5" name="Content Placeholder 4">
            <a:extLst>
              <a:ext uri="{FF2B5EF4-FFF2-40B4-BE49-F238E27FC236}">
                <a16:creationId xmlns:a16="http://schemas.microsoft.com/office/drawing/2014/main" id="{48A69007-991B-77F9-905F-597A937E222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96274" y="1690688"/>
            <a:ext cx="3057525" cy="4351338"/>
          </a:xfrm>
          <a:prstGeom prst="rect">
            <a:avLst/>
          </a:prstGeom>
          <a:ln>
            <a:noFill/>
          </a:ln>
          <a:effectLst>
            <a:softEdge rad="112500"/>
          </a:effectLst>
        </p:spPr>
      </p:pic>
      <p:sp>
        <p:nvSpPr>
          <p:cNvPr id="8" name="TextBox 7">
            <a:extLst>
              <a:ext uri="{FF2B5EF4-FFF2-40B4-BE49-F238E27FC236}">
                <a16:creationId xmlns:a16="http://schemas.microsoft.com/office/drawing/2014/main" id="{02702B5C-E4E9-D92E-1D8E-DE90647C2A03}"/>
              </a:ext>
            </a:extLst>
          </p:cNvPr>
          <p:cNvSpPr txBox="1"/>
          <p:nvPr/>
        </p:nvSpPr>
        <p:spPr>
          <a:xfrm>
            <a:off x="1009650" y="6296025"/>
            <a:ext cx="10429875" cy="523220"/>
          </a:xfrm>
          <a:prstGeom prst="rect">
            <a:avLst/>
          </a:prstGeom>
          <a:noFill/>
        </p:spPr>
        <p:txBody>
          <a:bodyPr wrap="square" rtlCol="0">
            <a:spAutoFit/>
          </a:bodyPr>
          <a:lstStyle/>
          <a:p>
            <a:r>
              <a:rPr lang="en-US" sz="2800" b="1" dirty="0">
                <a:latin typeface="Garamond" panose="02020404030301010803" pitchFamily="18" charset="0"/>
              </a:rPr>
              <a:t>  Mrs. Bayne                       Ms. Brooks                         Ms. Paris</a:t>
            </a:r>
          </a:p>
        </p:txBody>
      </p:sp>
      <p:pic>
        <p:nvPicPr>
          <p:cNvPr id="3" name="Picture 2" descr="Logo&#10;&#10;Description automatically generated">
            <a:extLst>
              <a:ext uri="{FF2B5EF4-FFF2-40B4-BE49-F238E27FC236}">
                <a16:creationId xmlns:a16="http://schemas.microsoft.com/office/drawing/2014/main" id="{05A44E17-54E4-8E26-E55A-9D47A5ED205D}"/>
              </a:ext>
            </a:extLst>
          </p:cNvPr>
          <p:cNvPicPr>
            <a:picLocks noChangeAspect="1"/>
          </p:cNvPicPr>
          <p:nvPr/>
        </p:nvPicPr>
        <p:blipFill rotWithShape="1">
          <a:blip r:embed="rId3">
            <a:extLst>
              <a:ext uri="{28A0092B-C50C-407E-A947-70E740481C1C}">
                <a14:useLocalDpi xmlns:a14="http://schemas.microsoft.com/office/drawing/2010/main" val="0"/>
              </a:ext>
            </a:extLst>
          </a:blip>
          <a:srcRect l="16171" r="16940"/>
          <a:stretch/>
        </p:blipFill>
        <p:spPr>
          <a:xfrm>
            <a:off x="9407657" y="0"/>
            <a:ext cx="1830479" cy="13426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descr="A person smiling at the camera&#10;&#10;Description automatically generated">
            <a:extLst>
              <a:ext uri="{FF2B5EF4-FFF2-40B4-BE49-F238E27FC236}">
                <a16:creationId xmlns:a16="http://schemas.microsoft.com/office/drawing/2014/main" id="{D77B3D26-7A4E-A10A-74A9-BA62CBBC55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160" y="1690688"/>
            <a:ext cx="3647725" cy="4351338"/>
          </a:xfrm>
          <a:prstGeom prst="rect">
            <a:avLst/>
          </a:prstGeom>
          <a:ln>
            <a:noFill/>
          </a:ln>
          <a:effectLst>
            <a:softEdge rad="112500"/>
          </a:effectLst>
        </p:spPr>
      </p:pic>
      <p:pic>
        <p:nvPicPr>
          <p:cNvPr id="13" name="Picture 12" descr="A person with braids smiling&#10;&#10;Description automatically generated">
            <a:extLst>
              <a:ext uri="{FF2B5EF4-FFF2-40B4-BE49-F238E27FC236}">
                <a16:creationId xmlns:a16="http://schemas.microsoft.com/office/drawing/2014/main" id="{06269E9E-A595-C093-228B-E57EABF68A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5925" y="1690686"/>
            <a:ext cx="3647726" cy="4351339"/>
          </a:xfrm>
          <a:prstGeom prst="rect">
            <a:avLst/>
          </a:prstGeom>
          <a:ln>
            <a:noFill/>
          </a:ln>
          <a:effectLst>
            <a:softEdge rad="112500"/>
          </a:effectLst>
        </p:spPr>
      </p:pic>
    </p:spTree>
    <p:extLst>
      <p:ext uri="{BB962C8B-B14F-4D97-AF65-F5344CB8AC3E}">
        <p14:creationId xmlns:p14="http://schemas.microsoft.com/office/powerpoint/2010/main" val="1232170830"/>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93C19-1E3F-A335-9FA5-D0B2E804329D}"/>
              </a:ext>
            </a:extLst>
          </p:cNvPr>
          <p:cNvSpPr>
            <a:spLocks noGrp="1"/>
          </p:cNvSpPr>
          <p:nvPr>
            <p:ph type="title"/>
          </p:nvPr>
        </p:nvSpPr>
        <p:spPr/>
        <p:txBody>
          <a:bodyPr>
            <a:normAutofit/>
          </a:bodyPr>
          <a:lstStyle/>
          <a:p>
            <a:pPr algn="ctr"/>
            <a:r>
              <a:rPr lang="en-US" sz="6600" b="1">
                <a:latin typeface="Baguet Script" panose="00000500000000000000" pitchFamily="2" charset="0"/>
              </a:rPr>
              <a:t>2</a:t>
            </a:r>
            <a:r>
              <a:rPr lang="en-US" sz="6600" b="1" baseline="30000">
                <a:latin typeface="Baguet Script" panose="00000500000000000000" pitchFamily="2" charset="0"/>
              </a:rPr>
              <a:t>nd</a:t>
            </a:r>
            <a:r>
              <a:rPr lang="en-US" sz="6600" b="1">
                <a:latin typeface="Baguet Script" panose="00000500000000000000" pitchFamily="2" charset="0"/>
              </a:rPr>
              <a:t> grade</a:t>
            </a:r>
          </a:p>
        </p:txBody>
      </p:sp>
      <p:pic>
        <p:nvPicPr>
          <p:cNvPr id="7" name="Picture 6">
            <a:extLst>
              <a:ext uri="{FF2B5EF4-FFF2-40B4-BE49-F238E27FC236}">
                <a16:creationId xmlns:a16="http://schemas.microsoft.com/office/drawing/2014/main" id="{35C600EF-BB01-C700-78B0-232C6F3723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8174" y="1690688"/>
            <a:ext cx="3429000" cy="4476750"/>
          </a:xfrm>
          <a:prstGeom prst="rect">
            <a:avLst/>
          </a:prstGeom>
          <a:ln>
            <a:noFill/>
          </a:ln>
          <a:effectLst>
            <a:softEdge rad="112500"/>
          </a:effectLst>
        </p:spPr>
      </p:pic>
      <p:sp>
        <p:nvSpPr>
          <p:cNvPr id="8" name="TextBox 7">
            <a:extLst>
              <a:ext uri="{FF2B5EF4-FFF2-40B4-BE49-F238E27FC236}">
                <a16:creationId xmlns:a16="http://schemas.microsoft.com/office/drawing/2014/main" id="{BBE8F834-06FA-FB25-B927-B8B00AFD50D7}"/>
              </a:ext>
            </a:extLst>
          </p:cNvPr>
          <p:cNvSpPr txBox="1"/>
          <p:nvPr/>
        </p:nvSpPr>
        <p:spPr>
          <a:xfrm>
            <a:off x="647700" y="6191250"/>
            <a:ext cx="10563225" cy="523220"/>
          </a:xfrm>
          <a:prstGeom prst="rect">
            <a:avLst/>
          </a:prstGeom>
          <a:noFill/>
        </p:spPr>
        <p:txBody>
          <a:bodyPr wrap="square" rtlCol="0">
            <a:spAutoFit/>
          </a:bodyPr>
          <a:lstStyle/>
          <a:p>
            <a:r>
              <a:rPr lang="en-US" sz="2800" b="1" dirty="0">
                <a:latin typeface="Garamond" panose="02020404030301010803" pitchFamily="18" charset="0"/>
              </a:rPr>
              <a:t> Mrs. Chambers                   Mrs. Davis                         Mrs. Mendillo</a:t>
            </a:r>
          </a:p>
        </p:txBody>
      </p:sp>
      <p:pic>
        <p:nvPicPr>
          <p:cNvPr id="3" name="Picture 2" descr="Logo&#10;&#10;Description automatically generated">
            <a:extLst>
              <a:ext uri="{FF2B5EF4-FFF2-40B4-BE49-F238E27FC236}">
                <a16:creationId xmlns:a16="http://schemas.microsoft.com/office/drawing/2014/main" id="{0D74F9F9-EA09-58C3-592A-1141C0178F0D}"/>
              </a:ext>
            </a:extLst>
          </p:cNvPr>
          <p:cNvPicPr>
            <a:picLocks noChangeAspect="1"/>
          </p:cNvPicPr>
          <p:nvPr/>
        </p:nvPicPr>
        <p:blipFill rotWithShape="1">
          <a:blip r:embed="rId3">
            <a:extLst>
              <a:ext uri="{28A0092B-C50C-407E-A947-70E740481C1C}">
                <a14:useLocalDpi xmlns:a14="http://schemas.microsoft.com/office/drawing/2010/main" val="0"/>
              </a:ext>
            </a:extLst>
          </a:blip>
          <a:srcRect l="16171" r="16940"/>
          <a:stretch/>
        </p:blipFill>
        <p:spPr>
          <a:xfrm>
            <a:off x="301757" y="49575"/>
            <a:ext cx="1830479" cy="13426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88F64D76-31F2-D91D-0334-FA7C094A7EAB}"/>
              </a:ext>
            </a:extLst>
          </p:cNvPr>
          <p:cNvPicPr>
            <a:picLocks noChangeAspect="1"/>
          </p:cNvPicPr>
          <p:nvPr/>
        </p:nvPicPr>
        <p:blipFill rotWithShape="1">
          <a:blip r:embed="rId4">
            <a:extLst>
              <a:ext uri="{28A0092B-C50C-407E-A947-70E740481C1C}">
                <a14:useLocalDpi xmlns:a14="http://schemas.microsoft.com/office/drawing/2010/main" val="0"/>
              </a:ext>
            </a:extLst>
          </a:blip>
          <a:srcRect l="6779" t="7181"/>
          <a:stretch/>
        </p:blipFill>
        <p:spPr>
          <a:xfrm>
            <a:off x="664825" y="1707790"/>
            <a:ext cx="3286389" cy="4351338"/>
          </a:xfrm>
          <a:prstGeom prst="rect">
            <a:avLst/>
          </a:prstGeom>
          <a:ln>
            <a:noFill/>
          </a:ln>
          <a:effectLst>
            <a:softEdge rad="112500"/>
          </a:effectLst>
        </p:spPr>
      </p:pic>
      <p:pic>
        <p:nvPicPr>
          <p:cNvPr id="11" name="Picture 10">
            <a:extLst>
              <a:ext uri="{FF2B5EF4-FFF2-40B4-BE49-F238E27FC236}">
                <a16:creationId xmlns:a16="http://schemas.microsoft.com/office/drawing/2014/main" id="{73DE6D56-7BE9-69DB-FBCB-CA3862C60371}"/>
              </a:ext>
            </a:extLst>
          </p:cNvPr>
          <p:cNvPicPr>
            <a:picLocks noChangeAspect="1"/>
          </p:cNvPicPr>
          <p:nvPr/>
        </p:nvPicPr>
        <p:blipFill rotWithShape="1">
          <a:blip r:embed="rId5">
            <a:extLst>
              <a:ext uri="{28A0092B-C50C-407E-A947-70E740481C1C}">
                <a14:useLocalDpi xmlns:a14="http://schemas.microsoft.com/office/drawing/2010/main" val="0"/>
              </a:ext>
            </a:extLst>
          </a:blip>
          <a:srcRect l="10729" t="5838" r="14706"/>
          <a:stretch/>
        </p:blipFill>
        <p:spPr>
          <a:xfrm>
            <a:off x="4324350" y="1690688"/>
            <a:ext cx="3543300" cy="4351339"/>
          </a:xfrm>
          <a:prstGeom prst="rect">
            <a:avLst/>
          </a:prstGeom>
          <a:ln>
            <a:noFill/>
          </a:ln>
          <a:effectLst>
            <a:softEdge rad="112500"/>
          </a:effectLst>
        </p:spPr>
      </p:pic>
    </p:spTree>
    <p:extLst>
      <p:ext uri="{BB962C8B-B14F-4D97-AF65-F5344CB8AC3E}">
        <p14:creationId xmlns:p14="http://schemas.microsoft.com/office/powerpoint/2010/main" val="3892106890"/>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93C19-1E3F-A335-9FA5-D0B2E804329D}"/>
              </a:ext>
            </a:extLst>
          </p:cNvPr>
          <p:cNvSpPr>
            <a:spLocks noGrp="1"/>
          </p:cNvSpPr>
          <p:nvPr>
            <p:ph type="title" idx="4294967295"/>
          </p:nvPr>
        </p:nvSpPr>
        <p:spPr>
          <a:xfrm>
            <a:off x="0" y="365125"/>
            <a:ext cx="10515600" cy="1325563"/>
          </a:xfrm>
        </p:spPr>
        <p:txBody>
          <a:bodyPr>
            <a:normAutofit/>
          </a:bodyPr>
          <a:lstStyle/>
          <a:p>
            <a:pPr algn="ctr"/>
            <a:r>
              <a:rPr lang="en-US" sz="6600" b="1">
                <a:latin typeface="Baguet Script" panose="00000500000000000000" pitchFamily="2" charset="0"/>
              </a:rPr>
              <a:t>3</a:t>
            </a:r>
            <a:r>
              <a:rPr lang="en-US" sz="6600" b="1" baseline="30000">
                <a:latin typeface="Baguet Script" panose="00000500000000000000" pitchFamily="2" charset="0"/>
              </a:rPr>
              <a:t>rd</a:t>
            </a:r>
            <a:r>
              <a:rPr lang="en-US" sz="6600" b="1">
                <a:latin typeface="Baguet Script" panose="00000500000000000000" pitchFamily="2" charset="0"/>
              </a:rPr>
              <a:t> grade</a:t>
            </a:r>
          </a:p>
        </p:txBody>
      </p:sp>
      <p:sp>
        <p:nvSpPr>
          <p:cNvPr id="8" name="TextBox 7">
            <a:extLst>
              <a:ext uri="{FF2B5EF4-FFF2-40B4-BE49-F238E27FC236}">
                <a16:creationId xmlns:a16="http://schemas.microsoft.com/office/drawing/2014/main" id="{4F282C1E-6C3D-4CFC-4945-8BAE382AE65E}"/>
              </a:ext>
            </a:extLst>
          </p:cNvPr>
          <p:cNvSpPr txBox="1"/>
          <p:nvPr/>
        </p:nvSpPr>
        <p:spPr>
          <a:xfrm>
            <a:off x="697124" y="6238875"/>
            <a:ext cx="11056726" cy="523220"/>
          </a:xfrm>
          <a:prstGeom prst="rect">
            <a:avLst/>
          </a:prstGeom>
          <a:noFill/>
        </p:spPr>
        <p:txBody>
          <a:bodyPr wrap="square" rtlCol="0">
            <a:spAutoFit/>
          </a:bodyPr>
          <a:lstStyle/>
          <a:p>
            <a:r>
              <a:rPr lang="en-US" sz="2800" b="1" dirty="0">
                <a:latin typeface="Garamond" panose="02020404030301010803" pitchFamily="18" charset="0"/>
              </a:rPr>
              <a:t>       Ms. Ferreira                       Ms. Morris                        Ms. Young</a:t>
            </a:r>
          </a:p>
        </p:txBody>
      </p:sp>
      <p:pic>
        <p:nvPicPr>
          <p:cNvPr id="9218" name="Picture 2">
            <a:extLst>
              <a:ext uri="{FF2B5EF4-FFF2-40B4-BE49-F238E27FC236}">
                <a16:creationId xmlns:a16="http://schemas.microsoft.com/office/drawing/2014/main" id="{69F5A5AF-ACF2-BCD3-7198-73C742570C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8429297" y="1758950"/>
            <a:ext cx="3324553" cy="43513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descr="Logo&#10;&#10;Description automatically generated">
            <a:extLst>
              <a:ext uri="{FF2B5EF4-FFF2-40B4-BE49-F238E27FC236}">
                <a16:creationId xmlns:a16="http://schemas.microsoft.com/office/drawing/2014/main" id="{EB2803FA-DCA2-2D66-0342-3F5B8EB92FCE}"/>
              </a:ext>
            </a:extLst>
          </p:cNvPr>
          <p:cNvPicPr>
            <a:picLocks noChangeAspect="1"/>
          </p:cNvPicPr>
          <p:nvPr/>
        </p:nvPicPr>
        <p:blipFill rotWithShape="1">
          <a:blip r:embed="rId3">
            <a:extLst>
              <a:ext uri="{28A0092B-C50C-407E-A947-70E740481C1C}">
                <a14:useLocalDpi xmlns:a14="http://schemas.microsoft.com/office/drawing/2010/main" val="0"/>
              </a:ext>
            </a:extLst>
          </a:blip>
          <a:srcRect l="16171" r="16940"/>
          <a:stretch/>
        </p:blipFill>
        <p:spPr>
          <a:xfrm>
            <a:off x="9121907" y="95905"/>
            <a:ext cx="1830479" cy="1342665"/>
          </a:xfrm>
          <a:prstGeom prst="rect">
            <a:avLst/>
          </a:prstGeom>
          <a:ln>
            <a:noFill/>
          </a:ln>
          <a:effectLst>
            <a:softEdge rad="112500"/>
          </a:effectLst>
        </p:spPr>
      </p:pic>
      <p:pic>
        <p:nvPicPr>
          <p:cNvPr id="10" name="Picture 9" descr="A person smiling at camera&#10;&#10;Description automatically generated">
            <a:extLst>
              <a:ext uri="{FF2B5EF4-FFF2-40B4-BE49-F238E27FC236}">
                <a16:creationId xmlns:a16="http://schemas.microsoft.com/office/drawing/2014/main" id="{C1971DB4-FA1A-3ADF-CB77-896E6EEC6A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150" y="1758950"/>
            <a:ext cx="3652738" cy="4351338"/>
          </a:xfrm>
          <a:prstGeom prst="rect">
            <a:avLst/>
          </a:prstGeom>
          <a:ln>
            <a:noFill/>
          </a:ln>
          <a:effectLst>
            <a:softEdge rad="112500"/>
          </a:effectLst>
        </p:spPr>
      </p:pic>
      <p:pic>
        <p:nvPicPr>
          <p:cNvPr id="12" name="Picture 11" descr="A person in a car&#10;&#10;Description automatically generated">
            <a:extLst>
              <a:ext uri="{FF2B5EF4-FFF2-40B4-BE49-F238E27FC236}">
                <a16:creationId xmlns:a16="http://schemas.microsoft.com/office/drawing/2014/main" id="{3FCC634A-0CC0-987B-329F-C2F66CB57A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4830" y="1758950"/>
            <a:ext cx="4043494" cy="4351338"/>
          </a:xfrm>
          <a:prstGeom prst="rect">
            <a:avLst/>
          </a:prstGeom>
          <a:ln>
            <a:noFill/>
          </a:ln>
          <a:effectLst>
            <a:softEdge rad="112500"/>
          </a:effectLst>
        </p:spPr>
      </p:pic>
    </p:spTree>
    <p:extLst>
      <p:ext uri="{BB962C8B-B14F-4D97-AF65-F5344CB8AC3E}">
        <p14:creationId xmlns:p14="http://schemas.microsoft.com/office/powerpoint/2010/main" val="348624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93C19-1E3F-A335-9FA5-D0B2E804329D}"/>
              </a:ext>
            </a:extLst>
          </p:cNvPr>
          <p:cNvSpPr>
            <a:spLocks noGrp="1"/>
          </p:cNvSpPr>
          <p:nvPr>
            <p:ph type="title"/>
          </p:nvPr>
        </p:nvSpPr>
        <p:spPr>
          <a:xfrm>
            <a:off x="838200" y="365125"/>
            <a:ext cx="10515600" cy="1120775"/>
          </a:xfrm>
        </p:spPr>
        <p:txBody>
          <a:bodyPr>
            <a:normAutofit/>
          </a:bodyPr>
          <a:lstStyle/>
          <a:p>
            <a:pPr algn="ctr"/>
            <a:r>
              <a:rPr lang="en-US" sz="6600" b="1">
                <a:latin typeface="Baguet Script" panose="00000500000000000000" pitchFamily="2" charset="0"/>
              </a:rPr>
              <a:t>4</a:t>
            </a:r>
            <a:r>
              <a:rPr lang="en-US" sz="6600" b="1" baseline="30000">
                <a:latin typeface="Baguet Script" panose="00000500000000000000" pitchFamily="2" charset="0"/>
              </a:rPr>
              <a:t>th</a:t>
            </a:r>
            <a:r>
              <a:rPr lang="en-US" sz="6600" b="1">
                <a:latin typeface="Baguet Script" panose="00000500000000000000" pitchFamily="2" charset="0"/>
              </a:rPr>
              <a:t> grade</a:t>
            </a:r>
          </a:p>
        </p:txBody>
      </p:sp>
      <p:pic>
        <p:nvPicPr>
          <p:cNvPr id="5" name="Content Placeholder 4">
            <a:extLst>
              <a:ext uri="{FF2B5EF4-FFF2-40B4-BE49-F238E27FC236}">
                <a16:creationId xmlns:a16="http://schemas.microsoft.com/office/drawing/2014/main" id="{6160AD23-5B8F-D634-4A72-6C0957916D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688569"/>
            <a:ext cx="3265301" cy="4351338"/>
          </a:xfrm>
          <a:prstGeom prst="rect">
            <a:avLst/>
          </a:prstGeom>
          <a:ln>
            <a:noFill/>
          </a:ln>
          <a:effectLst>
            <a:softEdge rad="112500"/>
          </a:effectLst>
        </p:spPr>
      </p:pic>
      <p:pic>
        <p:nvPicPr>
          <p:cNvPr id="7" name="Picture 6">
            <a:extLst>
              <a:ext uri="{FF2B5EF4-FFF2-40B4-BE49-F238E27FC236}">
                <a16:creationId xmlns:a16="http://schemas.microsoft.com/office/drawing/2014/main" id="{743844ED-2768-06FF-1A86-5AA23103D78B}"/>
              </a:ext>
            </a:extLst>
          </p:cNvPr>
          <p:cNvPicPr>
            <a:picLocks noChangeAspect="1"/>
          </p:cNvPicPr>
          <p:nvPr/>
        </p:nvPicPr>
        <p:blipFill rotWithShape="1">
          <a:blip r:embed="rId3">
            <a:extLst>
              <a:ext uri="{28A0092B-C50C-407E-A947-70E740481C1C}">
                <a14:useLocalDpi xmlns:a14="http://schemas.microsoft.com/office/drawing/2010/main" val="0"/>
              </a:ext>
            </a:extLst>
          </a:blip>
          <a:srcRect l="12402"/>
          <a:stretch/>
        </p:blipFill>
        <p:spPr>
          <a:xfrm>
            <a:off x="7990169" y="1721811"/>
            <a:ext cx="3646170" cy="4351338"/>
          </a:xfrm>
          <a:prstGeom prst="rect">
            <a:avLst/>
          </a:prstGeom>
          <a:ln>
            <a:noFill/>
          </a:ln>
          <a:effectLst>
            <a:softEdge rad="112500"/>
          </a:effectLst>
        </p:spPr>
      </p:pic>
      <p:sp>
        <p:nvSpPr>
          <p:cNvPr id="10" name="TextBox 9">
            <a:extLst>
              <a:ext uri="{FF2B5EF4-FFF2-40B4-BE49-F238E27FC236}">
                <a16:creationId xmlns:a16="http://schemas.microsoft.com/office/drawing/2014/main" id="{9BAA42A4-8280-D850-5B80-125135BD7019}"/>
              </a:ext>
            </a:extLst>
          </p:cNvPr>
          <p:cNvSpPr txBox="1"/>
          <p:nvPr/>
        </p:nvSpPr>
        <p:spPr>
          <a:xfrm>
            <a:off x="838200" y="6181725"/>
            <a:ext cx="10525125" cy="523220"/>
          </a:xfrm>
          <a:prstGeom prst="rect">
            <a:avLst/>
          </a:prstGeom>
          <a:noFill/>
        </p:spPr>
        <p:txBody>
          <a:bodyPr wrap="square" lIns="91440" tIns="45720" rIns="91440" bIns="45720" rtlCol="0" anchor="t">
            <a:spAutoFit/>
          </a:bodyPr>
          <a:lstStyle/>
          <a:p>
            <a:r>
              <a:rPr lang="en-US" sz="2800" b="1" dirty="0">
                <a:latin typeface="Garamond"/>
              </a:rPr>
              <a:t>   Mr. Diaz                          Ms. Kendrick                     Mrs. Davis</a:t>
            </a:r>
            <a:endParaRPr lang="en-US" sz="2800" b="1" dirty="0">
              <a:latin typeface="Garamond" panose="02020404030301010803" pitchFamily="18" charset="0"/>
            </a:endParaRPr>
          </a:p>
        </p:txBody>
      </p:sp>
      <p:pic>
        <p:nvPicPr>
          <p:cNvPr id="3" name="Picture 2" descr="Logo&#10;&#10;Description automatically generated">
            <a:extLst>
              <a:ext uri="{FF2B5EF4-FFF2-40B4-BE49-F238E27FC236}">
                <a16:creationId xmlns:a16="http://schemas.microsoft.com/office/drawing/2014/main" id="{73782C4D-8221-D4C3-9BC7-1FC44C628208}"/>
              </a:ext>
            </a:extLst>
          </p:cNvPr>
          <p:cNvPicPr>
            <a:picLocks noChangeAspect="1"/>
          </p:cNvPicPr>
          <p:nvPr/>
        </p:nvPicPr>
        <p:blipFill rotWithShape="1">
          <a:blip r:embed="rId4">
            <a:extLst>
              <a:ext uri="{28A0092B-C50C-407E-A947-70E740481C1C}">
                <a14:useLocalDpi xmlns:a14="http://schemas.microsoft.com/office/drawing/2010/main" val="0"/>
              </a:ext>
            </a:extLst>
          </a:blip>
          <a:srcRect l="16171" r="16940"/>
          <a:stretch/>
        </p:blipFill>
        <p:spPr>
          <a:xfrm>
            <a:off x="387482" y="173661"/>
            <a:ext cx="1830479" cy="13426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descr="A person smiling with yellow and green hair&#10;&#10;Description automatically generated">
            <a:extLst>
              <a:ext uri="{FF2B5EF4-FFF2-40B4-BE49-F238E27FC236}">
                <a16:creationId xmlns:a16="http://schemas.microsoft.com/office/drawing/2014/main" id="{1F176B26-E6ED-3BC1-FAE2-9AD95F4868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9054" y="1688569"/>
            <a:ext cx="3506598" cy="4276004"/>
          </a:xfrm>
          <a:prstGeom prst="rect">
            <a:avLst/>
          </a:prstGeom>
          <a:ln>
            <a:noFill/>
          </a:ln>
          <a:effectLst>
            <a:softEdge rad="112500"/>
          </a:effectLst>
        </p:spPr>
      </p:pic>
    </p:spTree>
    <p:extLst>
      <p:ext uri="{BB962C8B-B14F-4D97-AF65-F5344CB8AC3E}">
        <p14:creationId xmlns:p14="http://schemas.microsoft.com/office/powerpoint/2010/main" val="2019776030"/>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93C19-1E3F-A335-9FA5-D0B2E804329D}"/>
              </a:ext>
            </a:extLst>
          </p:cNvPr>
          <p:cNvSpPr>
            <a:spLocks noGrp="1"/>
          </p:cNvSpPr>
          <p:nvPr>
            <p:ph type="title" idx="4294967295"/>
          </p:nvPr>
        </p:nvSpPr>
        <p:spPr>
          <a:xfrm>
            <a:off x="0" y="365125"/>
            <a:ext cx="10515600" cy="1325563"/>
          </a:xfrm>
        </p:spPr>
        <p:txBody>
          <a:bodyPr>
            <a:normAutofit/>
          </a:bodyPr>
          <a:lstStyle/>
          <a:p>
            <a:pPr algn="ctr"/>
            <a:r>
              <a:rPr lang="en-US" sz="6600" b="1" dirty="0">
                <a:latin typeface="Baguet Script" panose="00000500000000000000" pitchFamily="2" charset="0"/>
              </a:rPr>
              <a:t>          5</a:t>
            </a:r>
            <a:r>
              <a:rPr lang="en-US" sz="6600" b="1" baseline="30000" dirty="0">
                <a:latin typeface="Baguet Script" panose="00000500000000000000" pitchFamily="2" charset="0"/>
              </a:rPr>
              <a:t>th</a:t>
            </a:r>
            <a:r>
              <a:rPr lang="en-US" sz="6600" b="1" dirty="0">
                <a:latin typeface="Baguet Script" panose="00000500000000000000" pitchFamily="2" charset="0"/>
              </a:rPr>
              <a:t> grade</a:t>
            </a:r>
          </a:p>
        </p:txBody>
      </p:sp>
      <p:pic>
        <p:nvPicPr>
          <p:cNvPr id="7" name="Picture 6">
            <a:extLst>
              <a:ext uri="{FF2B5EF4-FFF2-40B4-BE49-F238E27FC236}">
                <a16:creationId xmlns:a16="http://schemas.microsoft.com/office/drawing/2014/main" id="{0A2C4492-C180-3737-3FED-C727E78C8B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00912" y="2182018"/>
            <a:ext cx="4351335" cy="3638552"/>
          </a:xfrm>
          <a:prstGeom prst="rect">
            <a:avLst/>
          </a:prstGeom>
          <a:ln>
            <a:noFill/>
          </a:ln>
          <a:effectLst>
            <a:softEdge rad="112500"/>
          </a:effectLst>
        </p:spPr>
      </p:pic>
      <p:sp>
        <p:nvSpPr>
          <p:cNvPr id="8" name="TextBox 7">
            <a:extLst>
              <a:ext uri="{FF2B5EF4-FFF2-40B4-BE49-F238E27FC236}">
                <a16:creationId xmlns:a16="http://schemas.microsoft.com/office/drawing/2014/main" id="{C23A64CE-4195-AFE7-AF9A-DE7BD902FF96}"/>
              </a:ext>
            </a:extLst>
          </p:cNvPr>
          <p:cNvSpPr txBox="1"/>
          <p:nvPr/>
        </p:nvSpPr>
        <p:spPr>
          <a:xfrm>
            <a:off x="838200" y="6324600"/>
            <a:ext cx="10782300" cy="523220"/>
          </a:xfrm>
          <a:prstGeom prst="rect">
            <a:avLst/>
          </a:prstGeom>
          <a:noFill/>
        </p:spPr>
        <p:txBody>
          <a:bodyPr wrap="square" rtlCol="0">
            <a:spAutoFit/>
          </a:bodyPr>
          <a:lstStyle/>
          <a:p>
            <a:r>
              <a:rPr lang="en-US" sz="2800" b="1" dirty="0">
                <a:latin typeface="Garamond" panose="02020404030301010803" pitchFamily="18" charset="0"/>
              </a:rPr>
              <a:t>         Mr. Emerson                                                          Mr. Coleman</a:t>
            </a:r>
          </a:p>
        </p:txBody>
      </p:sp>
      <p:pic>
        <p:nvPicPr>
          <p:cNvPr id="9" name="Picture 8">
            <a:extLst>
              <a:ext uri="{FF2B5EF4-FFF2-40B4-BE49-F238E27FC236}">
                <a16:creationId xmlns:a16="http://schemas.microsoft.com/office/drawing/2014/main" id="{CFC08D8C-64B8-9935-AE8A-A3AEE67D1E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5750" y="1825625"/>
            <a:ext cx="3714750" cy="4351336"/>
          </a:xfrm>
          <a:prstGeom prst="rect">
            <a:avLst/>
          </a:prstGeom>
          <a:ln>
            <a:noFill/>
          </a:ln>
          <a:effectLst>
            <a:softEdge rad="112500"/>
          </a:effectLst>
        </p:spPr>
      </p:pic>
      <p:pic>
        <p:nvPicPr>
          <p:cNvPr id="3" name="Picture 2" descr="Logo&#10;&#10;Description automatically generated">
            <a:extLst>
              <a:ext uri="{FF2B5EF4-FFF2-40B4-BE49-F238E27FC236}">
                <a16:creationId xmlns:a16="http://schemas.microsoft.com/office/drawing/2014/main" id="{C81BBB24-4497-2C8A-8A5D-959639D42865}"/>
              </a:ext>
            </a:extLst>
          </p:cNvPr>
          <p:cNvPicPr>
            <a:picLocks noChangeAspect="1"/>
          </p:cNvPicPr>
          <p:nvPr/>
        </p:nvPicPr>
        <p:blipFill rotWithShape="1">
          <a:blip r:embed="rId4">
            <a:extLst>
              <a:ext uri="{28A0092B-C50C-407E-A947-70E740481C1C}">
                <a14:useLocalDpi xmlns:a14="http://schemas.microsoft.com/office/drawing/2010/main" val="0"/>
              </a:ext>
            </a:extLst>
          </a:blip>
          <a:srcRect l="16171" r="16940"/>
          <a:stretch/>
        </p:blipFill>
        <p:spPr>
          <a:xfrm>
            <a:off x="5488217" y="3061982"/>
            <a:ext cx="1830479" cy="13426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51428229"/>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BB3AE8AA-E4AD-283B-0C0E-0A26DDB7E8D5}"/>
              </a:ext>
            </a:extLst>
          </p:cNvPr>
          <p:cNvPicPr>
            <a:picLocks noChangeAspect="1"/>
          </p:cNvPicPr>
          <p:nvPr/>
        </p:nvPicPr>
        <p:blipFill rotWithShape="1">
          <a:blip r:embed="rId2">
            <a:extLst>
              <a:ext uri="{28A0092B-C50C-407E-A947-70E740481C1C}">
                <a14:useLocalDpi xmlns:a14="http://schemas.microsoft.com/office/drawing/2010/main" val="0"/>
              </a:ext>
            </a:extLst>
          </a:blip>
          <a:srcRect l="16171" r="16940"/>
          <a:stretch/>
        </p:blipFill>
        <p:spPr>
          <a:xfrm>
            <a:off x="158882" y="5336213"/>
            <a:ext cx="1830479" cy="13426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a:extLst>
              <a:ext uri="{FF2B5EF4-FFF2-40B4-BE49-F238E27FC236}">
                <a16:creationId xmlns:a16="http://schemas.microsoft.com/office/drawing/2014/main" id="{E7752C36-5B6E-A43B-21C7-670C1BAD7C7A}"/>
              </a:ext>
            </a:extLst>
          </p:cNvPr>
          <p:cNvSpPr txBox="1"/>
          <p:nvPr/>
        </p:nvSpPr>
        <p:spPr>
          <a:xfrm>
            <a:off x="438150" y="295275"/>
            <a:ext cx="11325225" cy="769441"/>
          </a:xfrm>
          <a:prstGeom prst="rect">
            <a:avLst/>
          </a:prstGeom>
          <a:noFill/>
        </p:spPr>
        <p:txBody>
          <a:bodyPr wrap="square" rtlCol="0">
            <a:spAutoFit/>
          </a:bodyPr>
          <a:lstStyle/>
          <a:p>
            <a:pPr algn="ctr"/>
            <a:r>
              <a:rPr lang="en-US" sz="4400">
                <a:latin typeface="Baguet Script" panose="00000500000000000000" pitchFamily="2" charset="0"/>
              </a:rPr>
              <a:t>Grahamwood has so much to offer your child!</a:t>
            </a:r>
          </a:p>
        </p:txBody>
      </p:sp>
      <p:pic>
        <p:nvPicPr>
          <p:cNvPr id="1030" name="Picture 6" descr="Basketball (ball) - Wikipedia">
            <a:extLst>
              <a:ext uri="{FF2B5EF4-FFF2-40B4-BE49-F238E27FC236}">
                <a16:creationId xmlns:a16="http://schemas.microsoft.com/office/drawing/2014/main" id="{5CA10A9D-AD39-6888-9C73-5C0AE05D38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1363" y="1055937"/>
            <a:ext cx="1277151" cy="127715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ible Storybook   - ">
            <a:extLst>
              <a:ext uri="{FF2B5EF4-FFF2-40B4-BE49-F238E27FC236}">
                <a16:creationId xmlns:a16="http://schemas.microsoft.com/office/drawing/2014/main" id="{AAA7CE45-C5A0-B458-3E78-841EDC543B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37833" y="1064716"/>
            <a:ext cx="1696980" cy="20384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4" name="Picture 10" descr="Photo Gallery: Iowa at Michigan State Gymnastics - The Only Colors">
            <a:extLst>
              <a:ext uri="{FF2B5EF4-FFF2-40B4-BE49-F238E27FC236}">
                <a16:creationId xmlns:a16="http://schemas.microsoft.com/office/drawing/2014/main" id="{7E753FA4-0AEE-42B2-FDBE-B5CDB69C95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279" y="1090922"/>
            <a:ext cx="1321594" cy="198600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6" name="Picture 12" descr="y ">
            <a:extLst>
              <a:ext uri="{FF2B5EF4-FFF2-40B4-BE49-F238E27FC236}">
                <a16:creationId xmlns:a16="http://schemas.microsoft.com/office/drawing/2014/main" id="{F96077D2-AD58-5044-6091-838467537B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04034" y="1093853"/>
            <a:ext cx="1932840" cy="154781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Soccer Shots Logo">
            <a:extLst>
              <a:ext uri="{FF2B5EF4-FFF2-40B4-BE49-F238E27FC236}">
                <a16:creationId xmlns:a16="http://schemas.microsoft.com/office/drawing/2014/main" id="{CBF2B702-E0F5-B147-D64B-9A9A56052B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07256" y="5086348"/>
            <a:ext cx="1423987" cy="142398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 result for pearls">
            <a:extLst>
              <a:ext uri="{FF2B5EF4-FFF2-40B4-BE49-F238E27FC236}">
                <a16:creationId xmlns:a16="http://schemas.microsoft.com/office/drawing/2014/main" id="{88A49E0C-3EA8-4C74-FD17-97FE95DE65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91713" y="3304321"/>
            <a:ext cx="1943100" cy="154438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46" name="Picture 22" descr="Image result for piano">
            <a:extLst>
              <a:ext uri="{FF2B5EF4-FFF2-40B4-BE49-F238E27FC236}">
                <a16:creationId xmlns:a16="http://schemas.microsoft.com/office/drawing/2014/main" id="{719C6B31-13C5-48C3-C0B8-69F9865BF9A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3351" y="3205978"/>
            <a:ext cx="2149503" cy="14222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48" name="Picture 24" descr="See the source image">
            <a:extLst>
              <a:ext uri="{FF2B5EF4-FFF2-40B4-BE49-F238E27FC236}">
                <a16:creationId xmlns:a16="http://schemas.microsoft.com/office/drawing/2014/main" id="{812C71E7-AF21-B771-15FB-5B1611F37F2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48514" y="3007891"/>
            <a:ext cx="2279510" cy="152178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50" name="Picture 26" descr="Image result for st jude stem club">
            <a:extLst>
              <a:ext uri="{FF2B5EF4-FFF2-40B4-BE49-F238E27FC236}">
                <a16:creationId xmlns:a16="http://schemas.microsoft.com/office/drawing/2014/main" id="{EDC851A6-5BFD-A3E1-8F25-B88B3036700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99835" y="5424944"/>
            <a:ext cx="2592329" cy="12539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52" name="Picture 28" descr="Activities / Junior Beta Club">
            <a:extLst>
              <a:ext uri="{FF2B5EF4-FFF2-40B4-BE49-F238E27FC236}">
                <a16:creationId xmlns:a16="http://schemas.microsoft.com/office/drawing/2014/main" id="{724C9A9E-57C8-E646-055F-3B67398E44C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6175" y="3611941"/>
            <a:ext cx="1403322" cy="1403322"/>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Image result for girl scouts">
            <a:extLst>
              <a:ext uri="{FF2B5EF4-FFF2-40B4-BE49-F238E27FC236}">
                <a16:creationId xmlns:a16="http://schemas.microsoft.com/office/drawing/2014/main" id="{28285231-460E-9B01-CC6F-1DEE4D034EB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81405" y="3601462"/>
            <a:ext cx="1681358" cy="1364867"/>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Image result for grahamwood cheer">
            <a:extLst>
              <a:ext uri="{FF2B5EF4-FFF2-40B4-BE49-F238E27FC236}">
                <a16:creationId xmlns:a16="http://schemas.microsoft.com/office/drawing/2014/main" id="{17F3DBFA-E63F-1466-B7EA-D1A3AE51654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49173" y="5161150"/>
            <a:ext cx="1690849" cy="12743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58" name="Picture 34" descr="Image result for camp invention">
            <a:extLst>
              <a:ext uri="{FF2B5EF4-FFF2-40B4-BE49-F238E27FC236}">
                <a16:creationId xmlns:a16="http://schemas.microsoft.com/office/drawing/2014/main" id="{97062951-F3A6-3F95-15FE-FCF82C1098B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493177" y="5015263"/>
            <a:ext cx="2592329" cy="117157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9" name="Picture 8">
            <a:extLst>
              <a:ext uri="{FF2B5EF4-FFF2-40B4-BE49-F238E27FC236}">
                <a16:creationId xmlns:a16="http://schemas.microsoft.com/office/drawing/2014/main" id="{9A6C2EDE-396F-AE72-7D5F-C94DD6989EBD}"/>
              </a:ext>
            </a:extLst>
          </p:cNvPr>
          <p:cNvPicPr>
            <a:picLocks noChangeAspect="1"/>
          </p:cNvPicPr>
          <p:nvPr/>
        </p:nvPicPr>
        <p:blipFill>
          <a:blip r:embed="rId16"/>
          <a:stretch>
            <a:fillRect/>
          </a:stretch>
        </p:blipFill>
        <p:spPr>
          <a:xfrm>
            <a:off x="2160948" y="1364379"/>
            <a:ext cx="1195387" cy="120817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62" name="Picture 38" descr="USA KARATE | Kids Martial Arts in Memphis, Tennesse">
            <a:extLst>
              <a:ext uri="{FF2B5EF4-FFF2-40B4-BE49-F238E27FC236}">
                <a16:creationId xmlns:a16="http://schemas.microsoft.com/office/drawing/2014/main" id="{2D939629-6A6E-A110-921E-DBB62838083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670945" y="2817066"/>
            <a:ext cx="1176337" cy="15724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64" name="Picture 40" descr="Learn Chess Online &amp; Enter School Tournaments! – That's Beijing">
            <a:extLst>
              <a:ext uri="{FF2B5EF4-FFF2-40B4-BE49-F238E27FC236}">
                <a16:creationId xmlns:a16="http://schemas.microsoft.com/office/drawing/2014/main" id="{AE9115EE-F359-9E2C-A953-9EC96A847C5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098802" y="2379923"/>
            <a:ext cx="1601316" cy="10425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LEGO &amp; ROBOTICS">
            <a:extLst>
              <a:ext uri="{FF2B5EF4-FFF2-40B4-BE49-F238E27FC236}">
                <a16:creationId xmlns:a16="http://schemas.microsoft.com/office/drawing/2014/main" id="{16460A00-3235-1203-42D5-0B554A6A975F}"/>
              </a:ext>
            </a:extLst>
          </p:cNvPr>
          <p:cNvPicPr>
            <a:picLocks noChangeAspect="1"/>
          </p:cNvPicPr>
          <p:nvPr/>
        </p:nvPicPr>
        <p:blipFill>
          <a:blip r:embed="rId19"/>
          <a:stretch>
            <a:fillRect/>
          </a:stretch>
        </p:blipFill>
        <p:spPr>
          <a:xfrm>
            <a:off x="7936745" y="1189219"/>
            <a:ext cx="1390182" cy="1181726"/>
          </a:xfrm>
          <a:prstGeom prst="rect">
            <a:avLst/>
          </a:prstGeom>
        </p:spPr>
      </p:pic>
    </p:spTree>
    <p:extLst>
      <p:ext uri="{BB962C8B-B14F-4D97-AF65-F5344CB8AC3E}">
        <p14:creationId xmlns:p14="http://schemas.microsoft.com/office/powerpoint/2010/main" val="2302083845"/>
      </p:ext>
    </p:extLst>
  </p:cSld>
  <p:clrMapOvr>
    <a:masterClrMapping/>
  </p:clrMapOvr>
  <p:transition spd="med">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817B3D79-3114-A76B-06F4-516F9B0C46DC}"/>
              </a:ext>
            </a:extLst>
          </p:cNvPr>
          <p:cNvPicPr>
            <a:picLocks noChangeAspect="1"/>
          </p:cNvPicPr>
          <p:nvPr/>
        </p:nvPicPr>
        <p:blipFill rotWithShape="1">
          <a:blip r:embed="rId2">
            <a:extLst>
              <a:ext uri="{28A0092B-C50C-407E-A947-70E740481C1C}">
                <a14:useLocalDpi xmlns:a14="http://schemas.microsoft.com/office/drawing/2010/main" val="0"/>
              </a:ext>
            </a:extLst>
          </a:blip>
          <a:srcRect l="16171" r="16940"/>
          <a:stretch/>
        </p:blipFill>
        <p:spPr>
          <a:xfrm>
            <a:off x="158882" y="5476875"/>
            <a:ext cx="1638711" cy="12020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0" name="Picture 2" descr="Image result for q &amp; a">
            <a:extLst>
              <a:ext uri="{FF2B5EF4-FFF2-40B4-BE49-F238E27FC236}">
                <a16:creationId xmlns:a16="http://schemas.microsoft.com/office/drawing/2014/main" id="{F8AF7A26-EC05-2395-E596-421EF38768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8350" y="438150"/>
            <a:ext cx="7696199" cy="57626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10;&#10;Description automatically generated">
            <a:extLst>
              <a:ext uri="{FF2B5EF4-FFF2-40B4-BE49-F238E27FC236}">
                <a16:creationId xmlns:a16="http://schemas.microsoft.com/office/drawing/2014/main" id="{25668DBB-155B-4D75-A4B6-4ECCF9DC9D6E}"/>
              </a:ext>
            </a:extLst>
          </p:cNvPr>
          <p:cNvPicPr>
            <a:picLocks noChangeAspect="1"/>
          </p:cNvPicPr>
          <p:nvPr/>
        </p:nvPicPr>
        <p:blipFill rotWithShape="1">
          <a:blip r:embed="rId2">
            <a:extLst>
              <a:ext uri="{28A0092B-C50C-407E-A947-70E740481C1C}">
                <a14:useLocalDpi xmlns:a14="http://schemas.microsoft.com/office/drawing/2010/main" val="0"/>
              </a:ext>
            </a:extLst>
          </a:blip>
          <a:srcRect l="16171" r="16940"/>
          <a:stretch/>
        </p:blipFill>
        <p:spPr>
          <a:xfrm>
            <a:off x="10293482" y="5476875"/>
            <a:ext cx="1638711" cy="12020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15547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lue and yellow logo&#10;&#10;Description automatically generated">
            <a:extLst>
              <a:ext uri="{FF2B5EF4-FFF2-40B4-BE49-F238E27FC236}">
                <a16:creationId xmlns:a16="http://schemas.microsoft.com/office/drawing/2014/main" id="{56040CDE-8277-5D12-6477-F62EE808085A}"/>
              </a:ext>
            </a:extLst>
          </p:cNvPr>
          <p:cNvPicPr>
            <a:picLocks noGrp="1" noChangeAspect="1"/>
          </p:cNvPicPr>
          <p:nvPr>
            <p:ph idx="1"/>
          </p:nvPr>
        </p:nvPicPr>
        <p:blipFill>
          <a:blip r:embed="rId2"/>
          <a:stretch>
            <a:fillRect/>
          </a:stretch>
        </p:blipFill>
        <p:spPr>
          <a:xfrm>
            <a:off x="345395" y="116568"/>
            <a:ext cx="4762500" cy="2333625"/>
          </a:xfrm>
        </p:spPr>
      </p:pic>
      <p:sp>
        <p:nvSpPr>
          <p:cNvPr id="4" name="Text Placeholder 3">
            <a:extLst>
              <a:ext uri="{FF2B5EF4-FFF2-40B4-BE49-F238E27FC236}">
                <a16:creationId xmlns:a16="http://schemas.microsoft.com/office/drawing/2014/main" id="{D8728309-FB4F-0512-F01F-329BA1D3309E}"/>
              </a:ext>
            </a:extLst>
          </p:cNvPr>
          <p:cNvSpPr>
            <a:spLocks noGrp="1"/>
          </p:cNvSpPr>
          <p:nvPr>
            <p:ph type="body" sz="half" idx="2"/>
          </p:nvPr>
        </p:nvSpPr>
        <p:spPr>
          <a:xfrm>
            <a:off x="839788" y="3145971"/>
            <a:ext cx="3932237" cy="2723017"/>
          </a:xfrm>
        </p:spPr>
        <p:txBody>
          <a:bodyPr vert="horz" lIns="91440" tIns="45720" rIns="91440" bIns="45720" rtlCol="0" anchor="t">
            <a:normAutofit/>
          </a:bodyPr>
          <a:lstStyle/>
          <a:p>
            <a:pPr algn="ctr"/>
            <a:endParaRPr lang="en-US"/>
          </a:p>
          <a:p>
            <a:pPr algn="ctr"/>
            <a:r>
              <a:rPr lang="en-US" sz="4800" b="1">
                <a:latin typeface="Garamond"/>
              </a:rPr>
              <a:t>Are you interested in a school tour?</a:t>
            </a:r>
            <a:endParaRPr lang="en-US"/>
          </a:p>
          <a:p>
            <a:endParaRPr lang="en-US">
              <a:cs typeface="Calibri"/>
            </a:endParaRPr>
          </a:p>
        </p:txBody>
      </p:sp>
      <p:pic>
        <p:nvPicPr>
          <p:cNvPr id="6" name="Picture 5" descr="A qr code on a green background&#10;&#10;Description automatically generated">
            <a:extLst>
              <a:ext uri="{FF2B5EF4-FFF2-40B4-BE49-F238E27FC236}">
                <a16:creationId xmlns:a16="http://schemas.microsoft.com/office/drawing/2014/main" id="{C5515BEA-2795-52EE-9186-6C8F515FA791}"/>
              </a:ext>
            </a:extLst>
          </p:cNvPr>
          <p:cNvPicPr>
            <a:picLocks noChangeAspect="1"/>
          </p:cNvPicPr>
          <p:nvPr/>
        </p:nvPicPr>
        <p:blipFill>
          <a:blip r:embed="rId3"/>
          <a:stretch>
            <a:fillRect/>
          </a:stretch>
        </p:blipFill>
        <p:spPr>
          <a:xfrm>
            <a:off x="5898244" y="736600"/>
            <a:ext cx="5212442" cy="5212442"/>
          </a:xfrm>
          <a:prstGeom prst="rect">
            <a:avLst/>
          </a:prstGeom>
        </p:spPr>
      </p:pic>
    </p:spTree>
    <p:extLst>
      <p:ext uri="{BB962C8B-B14F-4D97-AF65-F5344CB8AC3E}">
        <p14:creationId xmlns:p14="http://schemas.microsoft.com/office/powerpoint/2010/main" val="2266037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4" name="Rectangle 2063">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6"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68"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70" name="Freeform: Shape 2069">
            <a:extLst>
              <a:ext uri="{FF2B5EF4-FFF2-40B4-BE49-F238E27FC236}">
                <a16:creationId xmlns:a16="http://schemas.microsoft.com/office/drawing/2014/main" id="{83BCB34A-2F40-4F41-8488-A134C1C15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5" y="340424"/>
            <a:ext cx="4630139" cy="5265795"/>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50" name="Picture 2" descr="362 Introductions Stock Photos - Free &amp; Royalty-Free Stock Photos from  Dreamstime">
            <a:extLst>
              <a:ext uri="{FF2B5EF4-FFF2-40B4-BE49-F238E27FC236}">
                <a16:creationId xmlns:a16="http://schemas.microsoft.com/office/drawing/2014/main" id="{F3B9F04D-6487-F817-3E1C-E9AE653BF1B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7376" y="1868080"/>
            <a:ext cx="3343202" cy="2224748"/>
          </a:xfrm>
          <a:prstGeom prst="rect">
            <a:avLst/>
          </a:prstGeom>
          <a:noFill/>
          <a:extLst>
            <a:ext uri="{909E8E84-426E-40DD-AFC4-6F175D3DCCD1}">
              <a14:hiddenFill xmlns:a14="http://schemas.microsoft.com/office/drawing/2010/main">
                <a:solidFill>
                  <a:srgbClr val="FFFFFF"/>
                </a:solidFill>
              </a14:hiddenFill>
            </a:ext>
          </a:extLst>
        </p:spPr>
      </p:pic>
      <p:sp>
        <p:nvSpPr>
          <p:cNvPr id="2072" name="Freeform: Shape 2071">
            <a:extLst>
              <a:ext uri="{FF2B5EF4-FFF2-40B4-BE49-F238E27FC236}">
                <a16:creationId xmlns:a16="http://schemas.microsoft.com/office/drawing/2014/main" id="{F78382DC-4207-465E-B379-1E16448A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1780" y="1071563"/>
            <a:ext cx="7290218" cy="5242298"/>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blue and yellow dragon with white text&#10;&#10;Description automatically generated">
            <a:extLst>
              <a:ext uri="{FF2B5EF4-FFF2-40B4-BE49-F238E27FC236}">
                <a16:creationId xmlns:a16="http://schemas.microsoft.com/office/drawing/2014/main" id="{3E34377D-D241-0867-82F9-ADB16B6BA6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9625" y="1201425"/>
            <a:ext cx="5574528" cy="4663068"/>
          </a:xfrm>
          <a:prstGeom prst="rect">
            <a:avLst/>
          </a:prstGeom>
        </p:spPr>
      </p:pic>
    </p:spTree>
    <p:extLst>
      <p:ext uri="{BB962C8B-B14F-4D97-AF65-F5344CB8AC3E}">
        <p14:creationId xmlns:p14="http://schemas.microsoft.com/office/powerpoint/2010/main" val="2902335858"/>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855973E9-6C62-CD96-9291-984FD943BD02}"/>
              </a:ext>
            </a:extLst>
          </p:cNvPr>
          <p:cNvPicPr>
            <a:picLocks noChangeAspect="1"/>
          </p:cNvPicPr>
          <p:nvPr/>
        </p:nvPicPr>
        <p:blipFill rotWithShape="1">
          <a:blip r:embed="rId2">
            <a:extLst>
              <a:ext uri="{28A0092B-C50C-407E-A947-70E740481C1C}">
                <a14:useLocalDpi xmlns:a14="http://schemas.microsoft.com/office/drawing/2010/main" val="0"/>
              </a:ext>
            </a:extLst>
          </a:blip>
          <a:srcRect l="16171" r="16940"/>
          <a:stretch/>
        </p:blipFill>
        <p:spPr>
          <a:xfrm>
            <a:off x="139991" y="5062162"/>
            <a:ext cx="1638711" cy="12020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a:extLst>
              <a:ext uri="{FF2B5EF4-FFF2-40B4-BE49-F238E27FC236}">
                <a16:creationId xmlns:a16="http://schemas.microsoft.com/office/drawing/2014/main" id="{DA89BA4D-1C47-34C8-5AB7-26BDC796DE8A}"/>
              </a:ext>
            </a:extLst>
          </p:cNvPr>
          <p:cNvSpPr txBox="1"/>
          <p:nvPr/>
        </p:nvSpPr>
        <p:spPr>
          <a:xfrm>
            <a:off x="620110" y="399393"/>
            <a:ext cx="10731062" cy="4247317"/>
          </a:xfrm>
          <a:prstGeom prst="rect">
            <a:avLst/>
          </a:prstGeom>
          <a:noFill/>
        </p:spPr>
        <p:txBody>
          <a:bodyPr wrap="square" rtlCol="0">
            <a:spAutoFit/>
          </a:bodyPr>
          <a:lstStyle/>
          <a:p>
            <a:pPr algn="ctr"/>
            <a:r>
              <a:rPr lang="en-US" sz="5400" dirty="0">
                <a:latin typeface="Garamond" panose="02020404030301010803" pitchFamily="18" charset="0"/>
              </a:rPr>
              <a:t>Make sure you follow us on Facebook. You can also visit our website for more information.</a:t>
            </a:r>
          </a:p>
          <a:p>
            <a:pPr algn="ctr"/>
            <a:r>
              <a:rPr lang="en-US" sz="5400" dirty="0">
                <a:hlinkClick r:id="rId3"/>
              </a:rPr>
              <a:t>Grahamwood Elementary / Homepage (scsk12.org)</a:t>
            </a:r>
            <a:endParaRPr lang="en-US" sz="5400" dirty="0">
              <a:latin typeface="Garamond" panose="02020404030301010803" pitchFamily="18" charset="0"/>
            </a:endParaRPr>
          </a:p>
        </p:txBody>
      </p:sp>
      <p:pic>
        <p:nvPicPr>
          <p:cNvPr id="1026" name="Picture 2" descr="Facebook plans new group name to revamp image, says The Verge | Reuters">
            <a:extLst>
              <a:ext uri="{FF2B5EF4-FFF2-40B4-BE49-F238E27FC236}">
                <a16:creationId xmlns:a16="http://schemas.microsoft.com/office/drawing/2014/main" id="{BAE6DE4D-8EBC-58A3-ACCE-DB4D2D5EA7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4040" y="4892293"/>
            <a:ext cx="2628900" cy="17430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descr="Logo&#10;&#10;Description automatically generated">
            <a:extLst>
              <a:ext uri="{FF2B5EF4-FFF2-40B4-BE49-F238E27FC236}">
                <a16:creationId xmlns:a16="http://schemas.microsoft.com/office/drawing/2014/main" id="{D5F0B546-249F-A091-2EBA-311C9A5D5F4B}"/>
              </a:ext>
            </a:extLst>
          </p:cNvPr>
          <p:cNvPicPr>
            <a:picLocks noChangeAspect="1"/>
          </p:cNvPicPr>
          <p:nvPr/>
        </p:nvPicPr>
        <p:blipFill rotWithShape="1">
          <a:blip r:embed="rId2">
            <a:extLst>
              <a:ext uri="{28A0092B-C50C-407E-A947-70E740481C1C}">
                <a14:useLocalDpi xmlns:a14="http://schemas.microsoft.com/office/drawing/2010/main" val="0"/>
              </a:ext>
            </a:extLst>
          </a:blip>
          <a:srcRect l="16171" r="16940"/>
          <a:stretch/>
        </p:blipFill>
        <p:spPr>
          <a:xfrm>
            <a:off x="10328215" y="5062755"/>
            <a:ext cx="1638711" cy="12020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111698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9C3F3241-8BBF-5B9D-ED03-5CF79B67FA27}"/>
              </a:ext>
            </a:extLst>
          </p:cNvPr>
          <p:cNvPicPr>
            <a:picLocks noChangeAspect="1"/>
          </p:cNvPicPr>
          <p:nvPr/>
        </p:nvPicPr>
        <p:blipFill rotWithShape="1">
          <a:blip r:embed="rId2">
            <a:extLst>
              <a:ext uri="{28A0092B-C50C-407E-A947-70E740481C1C}">
                <a14:useLocalDpi xmlns:a14="http://schemas.microsoft.com/office/drawing/2010/main" val="0"/>
              </a:ext>
            </a:extLst>
          </a:blip>
          <a:srcRect l="16171" r="16940"/>
          <a:stretch/>
        </p:blipFill>
        <p:spPr>
          <a:xfrm>
            <a:off x="158882" y="5245647"/>
            <a:ext cx="1638711" cy="12020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Logo&#10;&#10;Description automatically generated">
            <a:extLst>
              <a:ext uri="{FF2B5EF4-FFF2-40B4-BE49-F238E27FC236}">
                <a16:creationId xmlns:a16="http://schemas.microsoft.com/office/drawing/2014/main" id="{8AF5C8F5-0991-1AFC-E136-60B2789A269F}"/>
              </a:ext>
            </a:extLst>
          </p:cNvPr>
          <p:cNvPicPr>
            <a:picLocks noChangeAspect="1"/>
          </p:cNvPicPr>
          <p:nvPr/>
        </p:nvPicPr>
        <p:blipFill rotWithShape="1">
          <a:blip r:embed="rId2">
            <a:extLst>
              <a:ext uri="{28A0092B-C50C-407E-A947-70E740481C1C}">
                <a14:useLocalDpi xmlns:a14="http://schemas.microsoft.com/office/drawing/2010/main" val="0"/>
              </a:ext>
            </a:extLst>
          </a:blip>
          <a:srcRect l="16171" r="16940"/>
          <a:stretch/>
        </p:blipFill>
        <p:spPr>
          <a:xfrm>
            <a:off x="10285599" y="5245646"/>
            <a:ext cx="1638711" cy="12020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a:extLst>
              <a:ext uri="{FF2B5EF4-FFF2-40B4-BE49-F238E27FC236}">
                <a16:creationId xmlns:a16="http://schemas.microsoft.com/office/drawing/2014/main" id="{C7A142E6-B6F3-2D04-495C-E173A037CA83}"/>
              </a:ext>
            </a:extLst>
          </p:cNvPr>
          <p:cNvSpPr txBox="1"/>
          <p:nvPr/>
        </p:nvSpPr>
        <p:spPr>
          <a:xfrm>
            <a:off x="1238251" y="1047750"/>
            <a:ext cx="9464566" cy="3785652"/>
          </a:xfrm>
          <a:prstGeom prst="rect">
            <a:avLst/>
          </a:prstGeom>
          <a:noFill/>
        </p:spPr>
        <p:txBody>
          <a:bodyPr wrap="square" rtlCol="0">
            <a:spAutoFit/>
          </a:bodyPr>
          <a:lstStyle/>
          <a:p>
            <a:pPr algn="ctr"/>
            <a:r>
              <a:rPr lang="en-US" sz="8000">
                <a:latin typeface="Garamond" panose="02020404030301010803" pitchFamily="18" charset="0"/>
              </a:rPr>
              <a:t>Rachel Helton Johnson</a:t>
            </a:r>
          </a:p>
          <a:p>
            <a:pPr algn="ctr"/>
            <a:r>
              <a:rPr lang="en-US" sz="8000">
                <a:latin typeface="Garamond" panose="02020404030301010803" pitchFamily="18" charset="0"/>
                <a:hlinkClick r:id="rId3"/>
              </a:rPr>
              <a:t>heltonrd@scsk12.org</a:t>
            </a:r>
            <a:endParaRPr lang="en-US" sz="8000">
              <a:latin typeface="Garamond" panose="02020404030301010803" pitchFamily="18" charset="0"/>
            </a:endParaRPr>
          </a:p>
          <a:p>
            <a:pPr algn="ctr"/>
            <a:r>
              <a:rPr lang="en-US" sz="8000">
                <a:latin typeface="Garamond" panose="02020404030301010803" pitchFamily="18" charset="0"/>
              </a:rPr>
              <a:t>901.416.5993</a:t>
            </a:r>
          </a:p>
        </p:txBody>
      </p:sp>
    </p:spTree>
    <p:extLst>
      <p:ext uri="{BB962C8B-B14F-4D97-AF65-F5344CB8AC3E}">
        <p14:creationId xmlns:p14="http://schemas.microsoft.com/office/powerpoint/2010/main" val="3642337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AF8DFC76-9076-BD69-8F40-BA1D5012AF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76" b="5129"/>
          <a:stretch/>
        </p:blipFill>
        <p:spPr bwMode="auto">
          <a:xfrm>
            <a:off x="942974" y="342900"/>
            <a:ext cx="9667875" cy="59245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Logo&#10;&#10;Description automatically generated">
            <a:extLst>
              <a:ext uri="{FF2B5EF4-FFF2-40B4-BE49-F238E27FC236}">
                <a16:creationId xmlns:a16="http://schemas.microsoft.com/office/drawing/2014/main" id="{A8133B8B-5F44-4F25-522C-A3446A8E40ED}"/>
              </a:ext>
            </a:extLst>
          </p:cNvPr>
          <p:cNvPicPr>
            <a:picLocks noChangeAspect="1"/>
          </p:cNvPicPr>
          <p:nvPr/>
        </p:nvPicPr>
        <p:blipFill rotWithShape="1">
          <a:blip r:embed="rId3">
            <a:extLst>
              <a:ext uri="{28A0092B-C50C-407E-A947-70E740481C1C}">
                <a14:useLocalDpi xmlns:a14="http://schemas.microsoft.com/office/drawing/2010/main" val="0"/>
              </a:ext>
            </a:extLst>
          </a:blip>
          <a:srcRect l="16171" r="16940"/>
          <a:stretch/>
        </p:blipFill>
        <p:spPr>
          <a:xfrm>
            <a:off x="10093457" y="5002838"/>
            <a:ext cx="1830479" cy="13426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descr="Logo&#10;&#10;Description automatically generated">
            <a:extLst>
              <a:ext uri="{FF2B5EF4-FFF2-40B4-BE49-F238E27FC236}">
                <a16:creationId xmlns:a16="http://schemas.microsoft.com/office/drawing/2014/main" id="{3D3EF387-EB08-2BFF-85F3-37C36A05699F}"/>
              </a:ext>
            </a:extLst>
          </p:cNvPr>
          <p:cNvPicPr>
            <a:picLocks noChangeAspect="1"/>
          </p:cNvPicPr>
          <p:nvPr/>
        </p:nvPicPr>
        <p:blipFill rotWithShape="1">
          <a:blip r:embed="rId3">
            <a:extLst>
              <a:ext uri="{28A0092B-C50C-407E-A947-70E740481C1C}">
                <a14:useLocalDpi xmlns:a14="http://schemas.microsoft.com/office/drawing/2010/main" val="0"/>
              </a:ext>
            </a:extLst>
          </a:blip>
          <a:srcRect l="16171" r="16940"/>
          <a:stretch/>
        </p:blipFill>
        <p:spPr>
          <a:xfrm>
            <a:off x="473207" y="5143500"/>
            <a:ext cx="1638711" cy="12020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22347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oup of people posing for a photo&#10;&#10;AI-generated content may be incorrect.">
            <a:extLst>
              <a:ext uri="{FF2B5EF4-FFF2-40B4-BE49-F238E27FC236}">
                <a16:creationId xmlns:a16="http://schemas.microsoft.com/office/drawing/2014/main" id="{3194EDA0-D299-5426-8FDC-4A3AD0151C7C}"/>
              </a:ext>
            </a:extLst>
          </p:cNvPr>
          <p:cNvPicPr>
            <a:picLocks noChangeAspect="1"/>
          </p:cNvPicPr>
          <p:nvPr/>
        </p:nvPicPr>
        <p:blipFill>
          <a:blip r:embed="rId2"/>
          <a:srcRect b="27556"/>
          <a:stretch/>
        </p:blipFill>
        <p:spPr>
          <a:xfrm>
            <a:off x="457200" y="457200"/>
            <a:ext cx="11277600" cy="5943600"/>
          </a:xfrm>
          <a:prstGeom prst="rect">
            <a:avLst/>
          </a:prstGeom>
        </p:spPr>
      </p:pic>
    </p:spTree>
    <p:extLst>
      <p:ext uri="{BB962C8B-B14F-4D97-AF65-F5344CB8AC3E}">
        <p14:creationId xmlns:p14="http://schemas.microsoft.com/office/powerpoint/2010/main" val="27907491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6237B7E-C74F-9250-957D-5D62D229CF38}"/>
              </a:ext>
            </a:extLst>
          </p:cNvPr>
          <p:cNvSpPr txBox="1"/>
          <p:nvPr/>
        </p:nvSpPr>
        <p:spPr>
          <a:xfrm>
            <a:off x="4638675" y="2148838"/>
            <a:ext cx="7364349" cy="4709161"/>
          </a:xfrm>
          <a:prstGeom prst="rect">
            <a:avLst/>
          </a:prstGeom>
        </p:spPr>
        <p:txBody>
          <a:bodyPr vert="horz" lIns="91440" tIns="45720" rIns="91440" bIns="45720" rtlCol="0" anchor="ctr">
            <a:noAutofit/>
          </a:bodyPr>
          <a:lstStyle/>
          <a:p>
            <a:pPr>
              <a:lnSpc>
                <a:spcPct val="90000"/>
              </a:lnSpc>
              <a:spcAft>
                <a:spcPts val="600"/>
              </a:spcAft>
            </a:pPr>
            <a:r>
              <a:rPr lang="en-US" sz="2400" b="1">
                <a:latin typeface="Garamond" panose="02020404030301010803" pitchFamily="18" charset="0"/>
              </a:rPr>
              <a:t> </a:t>
            </a:r>
          </a:p>
          <a:p>
            <a:pPr algn="ctr">
              <a:lnSpc>
                <a:spcPct val="90000"/>
              </a:lnSpc>
              <a:spcAft>
                <a:spcPts val="600"/>
              </a:spcAft>
            </a:pPr>
            <a:r>
              <a:rPr lang="en-US" sz="2400" b="1">
                <a:solidFill>
                  <a:srgbClr val="0033CC"/>
                </a:solidFill>
                <a:latin typeface="Times New Roman" panose="02020603050405020304" pitchFamily="18" charset="0"/>
                <a:cs typeface="Times New Roman" panose="02020603050405020304" pitchFamily="18" charset="0"/>
              </a:rPr>
              <a:t>Principal</a:t>
            </a:r>
          </a:p>
          <a:p>
            <a:pPr algn="ctr">
              <a:lnSpc>
                <a:spcPct val="90000"/>
              </a:lnSpc>
              <a:spcAft>
                <a:spcPts val="600"/>
              </a:spcAft>
            </a:pPr>
            <a:r>
              <a:rPr lang="en-US" sz="2000">
                <a:solidFill>
                  <a:srgbClr val="0033CC"/>
                </a:solidFill>
                <a:latin typeface="Times New Roman" panose="02020603050405020304" pitchFamily="18" charset="0"/>
                <a:cs typeface="Times New Roman" panose="02020603050405020304" pitchFamily="18" charset="0"/>
              </a:rPr>
              <a:t>Mr. Pete Johnson</a:t>
            </a:r>
          </a:p>
          <a:p>
            <a:pPr algn="ctr">
              <a:lnSpc>
                <a:spcPct val="90000"/>
              </a:lnSpc>
              <a:spcAft>
                <a:spcPts val="600"/>
              </a:spcAft>
            </a:pPr>
            <a:r>
              <a:rPr lang="en-US" sz="2400" b="1">
                <a:solidFill>
                  <a:srgbClr val="0033CC"/>
                </a:solidFill>
                <a:latin typeface="Times New Roman" panose="02020603050405020304" pitchFamily="18" charset="0"/>
                <a:cs typeface="Times New Roman" panose="02020603050405020304" pitchFamily="18" charset="0"/>
              </a:rPr>
              <a:t>Assistant Principal </a:t>
            </a:r>
          </a:p>
          <a:p>
            <a:pPr algn="ctr"/>
            <a:r>
              <a:rPr lang="en-US" sz="2000">
                <a:solidFill>
                  <a:srgbClr val="0033CC"/>
                </a:solidFill>
                <a:latin typeface="Times New Roman"/>
                <a:cs typeface="Times New Roman"/>
              </a:rPr>
              <a:t>Ms. Mattie Smith</a:t>
            </a:r>
          </a:p>
          <a:p>
            <a:pPr algn="ctr">
              <a:lnSpc>
                <a:spcPct val="90000"/>
              </a:lnSpc>
              <a:spcAft>
                <a:spcPts val="600"/>
              </a:spcAft>
            </a:pPr>
            <a:r>
              <a:rPr lang="en-US" sz="2400" b="1">
                <a:solidFill>
                  <a:srgbClr val="0033CC"/>
                </a:solidFill>
                <a:latin typeface="Times New Roman"/>
                <a:cs typeface="Times New Roman"/>
              </a:rPr>
              <a:t>PLC Coach </a:t>
            </a:r>
            <a:endParaRPr lang="en-US" sz="2400" b="1">
              <a:solidFill>
                <a:srgbClr val="0033CC"/>
              </a:solidFill>
              <a:latin typeface="Times New Roman" panose="02020603050405020304" pitchFamily="18" charset="0"/>
              <a:cs typeface="Times New Roman" panose="02020603050405020304" pitchFamily="18" charset="0"/>
            </a:endParaRPr>
          </a:p>
          <a:p>
            <a:pPr algn="ctr">
              <a:lnSpc>
                <a:spcPct val="90000"/>
              </a:lnSpc>
              <a:spcAft>
                <a:spcPts val="600"/>
              </a:spcAft>
            </a:pPr>
            <a:r>
              <a:rPr lang="en-US" sz="2000">
                <a:solidFill>
                  <a:srgbClr val="0033CC"/>
                </a:solidFill>
                <a:latin typeface="Times New Roman"/>
                <a:cs typeface="Times New Roman"/>
              </a:rPr>
              <a:t>Mrs. Rica Davis</a:t>
            </a:r>
            <a:endParaRPr lang="en-US" sz="2400" b="1">
              <a:solidFill>
                <a:srgbClr val="0033CC"/>
              </a:solidFill>
              <a:latin typeface="Times New Roman"/>
              <a:cs typeface="Times New Roman"/>
            </a:endParaRPr>
          </a:p>
          <a:p>
            <a:pPr algn="ctr">
              <a:lnSpc>
                <a:spcPct val="90000"/>
              </a:lnSpc>
              <a:spcAft>
                <a:spcPts val="600"/>
              </a:spcAft>
            </a:pPr>
            <a:r>
              <a:rPr lang="en-US" sz="2400" b="1">
                <a:solidFill>
                  <a:srgbClr val="0033CC"/>
                </a:solidFill>
                <a:latin typeface="Times New Roman"/>
                <a:cs typeface="Times New Roman"/>
              </a:rPr>
              <a:t>Optional Schools Coordinator </a:t>
            </a:r>
            <a:endParaRPr lang="en-US" sz="2400">
              <a:solidFill>
                <a:srgbClr val="0033CC"/>
              </a:solidFill>
              <a:latin typeface="Times New Roman"/>
              <a:cs typeface="Times New Roman"/>
            </a:endParaRPr>
          </a:p>
          <a:p>
            <a:pPr algn="ctr">
              <a:lnSpc>
                <a:spcPct val="90000"/>
              </a:lnSpc>
              <a:spcAft>
                <a:spcPts val="600"/>
              </a:spcAft>
            </a:pPr>
            <a:r>
              <a:rPr lang="en-US" sz="2000">
                <a:solidFill>
                  <a:srgbClr val="0033CC"/>
                </a:solidFill>
                <a:latin typeface="Times New Roman"/>
                <a:cs typeface="Times New Roman"/>
              </a:rPr>
              <a:t>Mrs. Rachel Helton Johnson</a:t>
            </a:r>
          </a:p>
          <a:p>
            <a:pPr algn="ctr">
              <a:lnSpc>
                <a:spcPct val="90000"/>
              </a:lnSpc>
              <a:spcAft>
                <a:spcPts val="600"/>
              </a:spcAft>
            </a:pPr>
            <a:r>
              <a:rPr lang="en-US" sz="2400" b="1">
                <a:solidFill>
                  <a:srgbClr val="0033CC"/>
                </a:solidFill>
                <a:latin typeface="Times New Roman"/>
                <a:cs typeface="Times New Roman"/>
              </a:rPr>
              <a:t>Instructional Facilitator </a:t>
            </a:r>
            <a:endParaRPr lang="en-US" sz="2400" b="1">
              <a:solidFill>
                <a:srgbClr val="0033CC"/>
              </a:solidFill>
              <a:latin typeface="Times New Roman" panose="02020603050405020304" pitchFamily="18" charset="0"/>
              <a:cs typeface="Times New Roman" panose="02020603050405020304" pitchFamily="18" charset="0"/>
            </a:endParaRPr>
          </a:p>
          <a:p>
            <a:pPr algn="ctr">
              <a:lnSpc>
                <a:spcPct val="90000"/>
              </a:lnSpc>
              <a:spcAft>
                <a:spcPts val="600"/>
              </a:spcAft>
            </a:pPr>
            <a:r>
              <a:rPr lang="en-US" sz="2000">
                <a:solidFill>
                  <a:srgbClr val="0033CC"/>
                </a:solidFill>
                <a:latin typeface="Times New Roman" panose="02020603050405020304" pitchFamily="18" charset="0"/>
                <a:cs typeface="Times New Roman" panose="02020603050405020304" pitchFamily="18" charset="0"/>
              </a:rPr>
              <a:t>Mrs. Carin Fuller</a:t>
            </a:r>
          </a:p>
          <a:p>
            <a:pPr algn="ctr">
              <a:lnSpc>
                <a:spcPct val="90000"/>
              </a:lnSpc>
              <a:spcAft>
                <a:spcPts val="600"/>
              </a:spcAft>
            </a:pPr>
            <a:r>
              <a:rPr lang="en-US" sz="2400" b="1">
                <a:solidFill>
                  <a:srgbClr val="0033CC"/>
                </a:solidFill>
                <a:latin typeface="Times New Roman" panose="02020603050405020304" pitchFamily="18" charset="0"/>
                <a:cs typeface="Times New Roman" panose="02020603050405020304" pitchFamily="18" charset="0"/>
              </a:rPr>
              <a:t>Guidance Counselors  </a:t>
            </a:r>
          </a:p>
          <a:p>
            <a:pPr algn="ctr">
              <a:lnSpc>
                <a:spcPct val="90000"/>
              </a:lnSpc>
              <a:spcAft>
                <a:spcPts val="600"/>
              </a:spcAft>
            </a:pPr>
            <a:r>
              <a:rPr lang="en-US" sz="2000">
                <a:solidFill>
                  <a:srgbClr val="0033CC"/>
                </a:solidFill>
                <a:latin typeface="Times New Roman"/>
                <a:cs typeface="Times New Roman"/>
              </a:rPr>
              <a:t>Ms. Devonne George &amp; Ms. </a:t>
            </a:r>
            <a:r>
              <a:rPr lang="en-US" sz="2000" err="1">
                <a:solidFill>
                  <a:srgbClr val="0033CC"/>
                </a:solidFill>
                <a:latin typeface="Times New Roman"/>
                <a:cs typeface="Times New Roman"/>
              </a:rPr>
              <a:t>Rekeshia</a:t>
            </a:r>
            <a:r>
              <a:rPr lang="en-US" sz="2000">
                <a:solidFill>
                  <a:srgbClr val="0033CC"/>
                </a:solidFill>
                <a:latin typeface="Times New Roman"/>
                <a:cs typeface="Times New Roman"/>
              </a:rPr>
              <a:t> Hudson</a:t>
            </a:r>
          </a:p>
          <a:p>
            <a:pPr algn="ctr">
              <a:lnSpc>
                <a:spcPct val="90000"/>
              </a:lnSpc>
              <a:spcAft>
                <a:spcPts val="600"/>
              </a:spcAft>
            </a:pPr>
            <a:endParaRPr lang="en-US" sz="2000">
              <a:solidFill>
                <a:srgbClr val="0033CC"/>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7698081-2335-2794-3CC5-14DA3C28C7FD}"/>
              </a:ext>
            </a:extLst>
          </p:cNvPr>
          <p:cNvSpPr txBox="1"/>
          <p:nvPr/>
        </p:nvSpPr>
        <p:spPr>
          <a:xfrm>
            <a:off x="1276350" y="485775"/>
            <a:ext cx="9382125" cy="1569660"/>
          </a:xfrm>
          <a:prstGeom prst="rect">
            <a:avLst/>
          </a:prstGeom>
          <a:noFill/>
        </p:spPr>
        <p:txBody>
          <a:bodyPr wrap="square">
            <a:spAutoFit/>
          </a:bodyPr>
          <a:lstStyle/>
          <a:p>
            <a:pPr algn="ctr"/>
            <a:r>
              <a:rPr lang="en-US" sz="9600" b="1">
                <a:solidFill>
                  <a:schemeClr val="bg1"/>
                </a:solidFill>
                <a:latin typeface="Baguet Script" panose="00000500000000000000" pitchFamily="2" charset="0"/>
              </a:rPr>
              <a:t>Administration</a:t>
            </a:r>
            <a:endParaRPr lang="en-US" sz="9600">
              <a:solidFill>
                <a:schemeClr val="bg1"/>
              </a:solidFill>
              <a:latin typeface="Baguet Script" panose="00000500000000000000" pitchFamily="2" charset="0"/>
            </a:endParaRPr>
          </a:p>
        </p:txBody>
      </p:sp>
      <p:pic>
        <p:nvPicPr>
          <p:cNvPr id="6" name="Picture 5" descr="A blue and yellow dragon with white text&#10;&#10;Description automatically generated">
            <a:extLst>
              <a:ext uri="{FF2B5EF4-FFF2-40B4-BE49-F238E27FC236}">
                <a16:creationId xmlns:a16="http://schemas.microsoft.com/office/drawing/2014/main" id="{142B227E-0BBC-D945-56AC-3F09241E40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976" y="2287143"/>
            <a:ext cx="5607817" cy="4315980"/>
          </a:xfrm>
          <a:prstGeom prst="rect">
            <a:avLst/>
          </a:prstGeom>
        </p:spPr>
      </p:pic>
    </p:spTree>
    <p:extLst>
      <p:ext uri="{BB962C8B-B14F-4D97-AF65-F5344CB8AC3E}">
        <p14:creationId xmlns:p14="http://schemas.microsoft.com/office/powerpoint/2010/main" val="1275040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238844-274D-0580-0E38-53D2823DDFDA}"/>
              </a:ext>
            </a:extLst>
          </p:cNvPr>
          <p:cNvSpPr txBox="1"/>
          <p:nvPr/>
        </p:nvSpPr>
        <p:spPr>
          <a:xfrm>
            <a:off x="809625" y="200025"/>
            <a:ext cx="10741243" cy="6186309"/>
          </a:xfrm>
          <a:prstGeom prst="rect">
            <a:avLst/>
          </a:prstGeom>
          <a:noFill/>
        </p:spPr>
        <p:txBody>
          <a:bodyPr wrap="square" lIns="91440" tIns="45720" rIns="91440" bIns="45720" anchor="t">
            <a:spAutoFit/>
          </a:bodyPr>
          <a:lstStyle/>
          <a:p>
            <a:pPr algn="ctr"/>
            <a:r>
              <a:rPr lang="en-US" sz="3600" b="1" dirty="0">
                <a:solidFill>
                  <a:srgbClr val="0033CC"/>
                </a:solidFill>
                <a:effectLst/>
                <a:latin typeface="Garamond"/>
                <a:ea typeface="Baskerville Old Face" panose="02020602080505020303" pitchFamily="18" charset="0"/>
                <a:cs typeface="Times New Roman"/>
              </a:rPr>
              <a:t>Grahamwood Elementary School has been a beacon in the community for the past </a:t>
            </a:r>
            <a:r>
              <a:rPr lang="en-US" sz="3600" b="1" dirty="0">
                <a:solidFill>
                  <a:srgbClr val="0033CC"/>
                </a:solidFill>
                <a:latin typeface="Garamond"/>
                <a:ea typeface="Baskerville Old Face" panose="02020602080505020303" pitchFamily="18" charset="0"/>
                <a:cs typeface="Times New Roman"/>
              </a:rPr>
              <a:t>75</a:t>
            </a:r>
            <a:r>
              <a:rPr lang="en-US" sz="3600" b="1" dirty="0">
                <a:solidFill>
                  <a:srgbClr val="0033CC"/>
                </a:solidFill>
                <a:effectLst/>
                <a:latin typeface="Garamond"/>
                <a:ea typeface="Baskerville Old Face" panose="02020602080505020303" pitchFamily="18" charset="0"/>
                <a:cs typeface="Times New Roman"/>
              </a:rPr>
              <a:t> years. In 1949, its doors opened to students ready to learn something new. That tradition of excellence hasn’t stopped yet. Grahamwood is considered a school within a school. We served our neighborhood and students who qualify for the Optional program. Enriched Academics is the focus of our Optional Program. There are </a:t>
            </a:r>
            <a:r>
              <a:rPr lang="en-US" sz="3600" b="1" dirty="0">
                <a:solidFill>
                  <a:srgbClr val="0033CC"/>
                </a:solidFill>
                <a:latin typeface="Garamond"/>
                <a:ea typeface="Baskerville Old Face" panose="02020602080505020303" pitchFamily="18" charset="0"/>
                <a:cs typeface="Times New Roman"/>
              </a:rPr>
              <a:t>874 </a:t>
            </a:r>
            <a:r>
              <a:rPr lang="en-US" sz="3600" b="1" dirty="0">
                <a:solidFill>
                  <a:srgbClr val="0033CC"/>
                </a:solidFill>
                <a:effectLst/>
                <a:latin typeface="Garamond"/>
                <a:ea typeface="Baskerville Old Face" panose="02020602080505020303" pitchFamily="18" charset="0"/>
                <a:cs typeface="Times New Roman"/>
              </a:rPr>
              <a:t>students this school year. </a:t>
            </a:r>
            <a:r>
              <a:rPr lang="en-US" sz="3600" b="1" dirty="0">
                <a:solidFill>
                  <a:srgbClr val="0033CC"/>
                </a:solidFill>
                <a:latin typeface="Garamond"/>
                <a:ea typeface="Baskerville Old Face" panose="02020602080505020303" pitchFamily="18" charset="0"/>
                <a:cs typeface="Times New Roman"/>
              </a:rPr>
              <a:t>69</a:t>
            </a:r>
            <a:r>
              <a:rPr lang="en-US" sz="3600" b="1" dirty="0">
                <a:solidFill>
                  <a:srgbClr val="0033CC"/>
                </a:solidFill>
                <a:effectLst/>
                <a:latin typeface="Garamond"/>
                <a:ea typeface="Baskerville Old Face" panose="02020602080505020303" pitchFamily="18" charset="0"/>
                <a:cs typeface="Times New Roman"/>
              </a:rPr>
              <a:t>% are in-district students and </a:t>
            </a:r>
            <a:r>
              <a:rPr lang="en-US" sz="3600" b="1" dirty="0">
                <a:solidFill>
                  <a:srgbClr val="0033CC"/>
                </a:solidFill>
                <a:latin typeface="Garamond"/>
                <a:ea typeface="Baskerville Old Face" panose="02020602080505020303" pitchFamily="18" charset="0"/>
                <a:cs typeface="Times New Roman"/>
              </a:rPr>
              <a:t>31</a:t>
            </a:r>
            <a:r>
              <a:rPr lang="en-US" sz="3600" b="1" dirty="0">
                <a:solidFill>
                  <a:srgbClr val="0033CC"/>
                </a:solidFill>
                <a:effectLst/>
                <a:latin typeface="Garamond"/>
                <a:ea typeface="Baskerville Old Face" panose="02020602080505020303" pitchFamily="18" charset="0"/>
                <a:cs typeface="Times New Roman"/>
              </a:rPr>
              <a:t>% are Optional students. </a:t>
            </a:r>
            <a:r>
              <a:rPr lang="en-US" sz="3600" b="1" dirty="0">
                <a:solidFill>
                  <a:srgbClr val="0033CC"/>
                </a:solidFill>
                <a:latin typeface="Garamond"/>
                <a:ea typeface="Baskerville Old Face" panose="02020602080505020303" pitchFamily="18" charset="0"/>
                <a:cs typeface="Times New Roman"/>
              </a:rPr>
              <a:t>22</a:t>
            </a:r>
            <a:r>
              <a:rPr lang="en-US" sz="3600" b="1" dirty="0">
                <a:solidFill>
                  <a:srgbClr val="0033CC"/>
                </a:solidFill>
                <a:effectLst/>
                <a:latin typeface="Garamond"/>
                <a:ea typeface="Baskerville Old Face" panose="02020602080505020303" pitchFamily="18" charset="0"/>
                <a:cs typeface="Times New Roman"/>
              </a:rPr>
              <a:t>% of our students qualify for the gifted CLUE program.</a:t>
            </a:r>
            <a:endParaRPr lang="en-US" sz="3600" b="1" dirty="0">
              <a:solidFill>
                <a:srgbClr val="0033CC"/>
              </a:solidFill>
              <a:latin typeface="Garamond"/>
              <a:cs typeface="Times New Roman"/>
            </a:endParaRPr>
          </a:p>
        </p:txBody>
      </p:sp>
      <p:pic>
        <p:nvPicPr>
          <p:cNvPr id="4" name="Picture 3" descr="Logo&#10;&#10;Description automatically generated">
            <a:extLst>
              <a:ext uri="{FF2B5EF4-FFF2-40B4-BE49-F238E27FC236}">
                <a16:creationId xmlns:a16="http://schemas.microsoft.com/office/drawing/2014/main" id="{A671FC3F-87CE-62FB-4737-AE11C05D2040}"/>
              </a:ext>
            </a:extLst>
          </p:cNvPr>
          <p:cNvPicPr>
            <a:picLocks noChangeAspect="1"/>
          </p:cNvPicPr>
          <p:nvPr/>
        </p:nvPicPr>
        <p:blipFill rotWithShape="1">
          <a:blip r:embed="rId2">
            <a:extLst>
              <a:ext uri="{28A0092B-C50C-407E-A947-70E740481C1C}">
                <a14:useLocalDpi xmlns:a14="http://schemas.microsoft.com/office/drawing/2010/main" val="0"/>
              </a:ext>
            </a:extLst>
          </a:blip>
          <a:srcRect l="16171" r="16940"/>
          <a:stretch/>
        </p:blipFill>
        <p:spPr>
          <a:xfrm>
            <a:off x="302582" y="5673632"/>
            <a:ext cx="1481607" cy="1097280"/>
          </a:xfrm>
          <a:prstGeom prst="rect">
            <a:avLst/>
          </a:prstGeom>
          <a:ln>
            <a:noFill/>
          </a:ln>
          <a:effectLst>
            <a:softEdge rad="112500"/>
          </a:effectLst>
        </p:spPr>
      </p:pic>
      <p:pic>
        <p:nvPicPr>
          <p:cNvPr id="5" name="Picture 4" descr="Logo&#10;&#10;Description automatically generated">
            <a:extLst>
              <a:ext uri="{FF2B5EF4-FFF2-40B4-BE49-F238E27FC236}">
                <a16:creationId xmlns:a16="http://schemas.microsoft.com/office/drawing/2014/main" id="{9D478987-B8BF-F978-80F4-62A31A4F4A19}"/>
              </a:ext>
            </a:extLst>
          </p:cNvPr>
          <p:cNvPicPr>
            <a:picLocks noChangeAspect="1"/>
          </p:cNvPicPr>
          <p:nvPr/>
        </p:nvPicPr>
        <p:blipFill rotWithShape="1">
          <a:blip r:embed="rId2">
            <a:extLst>
              <a:ext uri="{28A0092B-C50C-407E-A947-70E740481C1C}">
                <a14:useLocalDpi xmlns:a14="http://schemas.microsoft.com/office/drawing/2010/main" val="0"/>
              </a:ext>
            </a:extLst>
          </a:blip>
          <a:srcRect l="16171" r="16940"/>
          <a:stretch/>
        </p:blipFill>
        <p:spPr>
          <a:xfrm>
            <a:off x="10560210" y="5673632"/>
            <a:ext cx="1481607" cy="1097280"/>
          </a:xfrm>
          <a:prstGeom prst="rect">
            <a:avLst/>
          </a:prstGeom>
          <a:ln>
            <a:noFill/>
          </a:ln>
          <a:effectLst>
            <a:softEdge rad="112500"/>
          </a:effectLst>
        </p:spPr>
      </p:pic>
    </p:spTree>
    <p:extLst>
      <p:ext uri="{BB962C8B-B14F-4D97-AF65-F5344CB8AC3E}">
        <p14:creationId xmlns:p14="http://schemas.microsoft.com/office/powerpoint/2010/main" val="32019179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12192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2">
            <a:extLst>
              <a:ext uri="{FF2B5EF4-FFF2-40B4-BE49-F238E27FC236}">
                <a16:creationId xmlns:a16="http://schemas.microsoft.com/office/drawing/2014/main" id="{774AA6EF-60D8-7250-B0C6-F8451933EDE2}"/>
              </a:ext>
            </a:extLst>
          </p:cNvPr>
          <p:cNvSpPr>
            <a:spLocks noChangeArrowheads="1"/>
          </p:cNvSpPr>
          <p:nvPr/>
        </p:nvSpPr>
        <p:spPr bwMode="auto">
          <a:xfrm>
            <a:off x="152400" y="489439"/>
            <a:ext cx="11889417" cy="93044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b" anchorCtr="0" compatLnSpc="1">
            <a:prstTxWarp prst="textNoShape">
              <a:avLst/>
            </a:prstTxWarp>
            <a:noAutofit/>
          </a:bodyPr>
          <a:lstStyle/>
          <a:p>
            <a:pPr marL="0" marR="0" lvl="0" indent="0" algn="ctr" fontAlgn="base">
              <a:lnSpc>
                <a:spcPct val="90000"/>
              </a:lnSpc>
              <a:spcBef>
                <a:spcPct val="0"/>
              </a:spcBef>
              <a:spcAft>
                <a:spcPts val="600"/>
              </a:spcAft>
              <a:buClrTx/>
              <a:buSzTx/>
              <a:tabLst/>
            </a:pPr>
            <a:r>
              <a:rPr kumimoji="0" lang="en-US" altLang="en-US" sz="4000" b="1" i="0" u="none" strike="noStrike" kern="1200" cap="none" normalizeH="0" baseline="0">
                <a:ln>
                  <a:noFill/>
                </a:ln>
                <a:solidFill>
                  <a:schemeClr val="bg1"/>
                </a:solidFill>
                <a:effectLst/>
                <a:latin typeface="Garamond" panose="02020404030301010803" pitchFamily="18" charset="0"/>
                <a:ea typeface="+mj-ea"/>
                <a:cs typeface="+mj-cs"/>
              </a:rPr>
              <a:t>Over 1,049 years of combined educational experience </a:t>
            </a:r>
          </a:p>
        </p:txBody>
      </p:sp>
      <p:cxnSp>
        <p:nvCxnSpPr>
          <p:cNvPr id="16" name="Straight Connector 15">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1479733"/>
            <a:ext cx="27432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2" name="Picture 1" descr="Logo&#10;&#10;Description automatically generated">
            <a:extLst>
              <a:ext uri="{FF2B5EF4-FFF2-40B4-BE49-F238E27FC236}">
                <a16:creationId xmlns:a16="http://schemas.microsoft.com/office/drawing/2014/main" id="{EDD1B7B3-A133-4736-0280-C6635D6AE7A0}"/>
              </a:ext>
            </a:extLst>
          </p:cNvPr>
          <p:cNvPicPr>
            <a:picLocks noChangeAspect="1"/>
          </p:cNvPicPr>
          <p:nvPr/>
        </p:nvPicPr>
        <p:blipFill rotWithShape="1">
          <a:blip r:embed="rId2">
            <a:extLst>
              <a:ext uri="{28A0092B-C50C-407E-A947-70E740481C1C}">
                <a14:useLocalDpi xmlns:a14="http://schemas.microsoft.com/office/drawing/2010/main" val="0"/>
              </a:ext>
            </a:extLst>
          </a:blip>
          <a:srcRect l="16171" r="16940"/>
          <a:stretch/>
        </p:blipFill>
        <p:spPr>
          <a:xfrm>
            <a:off x="10560210" y="5673632"/>
            <a:ext cx="1481607" cy="1097280"/>
          </a:xfrm>
          <a:prstGeom prst="rect">
            <a:avLst/>
          </a:prstGeom>
          <a:ln>
            <a:noFill/>
          </a:ln>
          <a:effectLst>
            <a:softEdge rad="112500"/>
          </a:effectLst>
        </p:spPr>
      </p:pic>
      <p:pic>
        <p:nvPicPr>
          <p:cNvPr id="3" name="Picture 2" descr="Logo&#10;&#10;Description automatically generated">
            <a:extLst>
              <a:ext uri="{FF2B5EF4-FFF2-40B4-BE49-F238E27FC236}">
                <a16:creationId xmlns:a16="http://schemas.microsoft.com/office/drawing/2014/main" id="{C02F2457-17C5-4127-D357-0C0CE498E406}"/>
              </a:ext>
            </a:extLst>
          </p:cNvPr>
          <p:cNvPicPr>
            <a:picLocks noChangeAspect="1"/>
          </p:cNvPicPr>
          <p:nvPr/>
        </p:nvPicPr>
        <p:blipFill rotWithShape="1">
          <a:blip r:embed="rId2">
            <a:extLst>
              <a:ext uri="{28A0092B-C50C-407E-A947-70E740481C1C}">
                <a14:useLocalDpi xmlns:a14="http://schemas.microsoft.com/office/drawing/2010/main" val="0"/>
              </a:ext>
            </a:extLst>
          </a:blip>
          <a:srcRect l="16171" r="16940"/>
          <a:stretch/>
        </p:blipFill>
        <p:spPr>
          <a:xfrm>
            <a:off x="302582" y="5673632"/>
            <a:ext cx="1481607" cy="1097280"/>
          </a:xfrm>
          <a:prstGeom prst="rect">
            <a:avLst/>
          </a:prstGeom>
          <a:ln>
            <a:noFill/>
          </a:ln>
          <a:effectLst>
            <a:softEdge rad="112500"/>
          </a:effectLst>
        </p:spPr>
      </p:pic>
      <p:graphicFrame>
        <p:nvGraphicFramePr>
          <p:cNvPr id="6" name="Table 5">
            <a:extLst>
              <a:ext uri="{FF2B5EF4-FFF2-40B4-BE49-F238E27FC236}">
                <a16:creationId xmlns:a16="http://schemas.microsoft.com/office/drawing/2014/main" id="{EE690B13-53D9-D584-5076-4C61B70E9B77}"/>
              </a:ext>
            </a:extLst>
          </p:cNvPr>
          <p:cNvGraphicFramePr>
            <a:graphicFrameLocks noGrp="1"/>
          </p:cNvGraphicFramePr>
          <p:nvPr>
            <p:extLst>
              <p:ext uri="{D42A27DB-BD31-4B8C-83A1-F6EECF244321}">
                <p14:modId xmlns:p14="http://schemas.microsoft.com/office/powerpoint/2010/main" val="168925395"/>
              </p:ext>
            </p:extLst>
          </p:nvPr>
        </p:nvGraphicFramePr>
        <p:xfrm>
          <a:off x="320040" y="2757795"/>
          <a:ext cx="11496819" cy="3337129"/>
        </p:xfrm>
        <a:graphic>
          <a:graphicData uri="http://schemas.openxmlformats.org/drawingml/2006/table">
            <a:tbl>
              <a:tblPr>
                <a:noFill/>
                <a:tableStyleId>{5C22544A-7EE6-4342-B048-85BDC9FD1C3A}</a:tableStyleId>
              </a:tblPr>
              <a:tblGrid>
                <a:gridCol w="11496819">
                  <a:extLst>
                    <a:ext uri="{9D8B030D-6E8A-4147-A177-3AD203B41FA5}">
                      <a16:colId xmlns:a16="http://schemas.microsoft.com/office/drawing/2014/main" val="3112609849"/>
                    </a:ext>
                  </a:extLst>
                </a:gridCol>
              </a:tblGrid>
              <a:tr h="3337129">
                <a:tc>
                  <a:txBody>
                    <a:bodyPr/>
                    <a:lstStyle/>
                    <a:p>
                      <a:pPr marL="0" marR="0" algn="ctr">
                        <a:spcBef>
                          <a:spcPts val="0"/>
                        </a:spcBef>
                        <a:spcAft>
                          <a:spcPts val="1200"/>
                        </a:spcAft>
                      </a:pPr>
                      <a:r>
                        <a:rPr lang="en-US" sz="4800" b="1" u="sng" cap="none" spc="0">
                          <a:solidFill>
                            <a:srgbClr val="0033CC"/>
                          </a:solidFill>
                          <a:effectLst/>
                          <a:latin typeface="Garamond" panose="02020404030301010803" pitchFamily="18" charset="0"/>
                        </a:rPr>
                        <a:t>Faculty Qualifications</a:t>
                      </a:r>
                    </a:p>
                    <a:p>
                      <a:pPr marL="342900" marR="0" lvl="0" indent="-342900" algn="ctr">
                        <a:spcBef>
                          <a:spcPts val="0"/>
                        </a:spcBef>
                        <a:spcAft>
                          <a:spcPts val="0"/>
                        </a:spcAft>
                        <a:buFont typeface="Symbol" panose="05050102010706020507" pitchFamily="18" charset="2"/>
                        <a:buBlip>
                          <a:blip r:embed="rId3"/>
                        </a:buBlip>
                      </a:pPr>
                      <a:r>
                        <a:rPr lang="en-US" sz="2800" b="1" cap="none" spc="0">
                          <a:solidFill>
                            <a:srgbClr val="0033CC"/>
                          </a:solidFill>
                          <a:effectLst/>
                          <a:latin typeface="Garamond" panose="02020404030301010803" pitchFamily="18" charset="0"/>
                        </a:rPr>
                        <a:t>100% hold a Bachelor’s degree</a:t>
                      </a:r>
                    </a:p>
                    <a:p>
                      <a:pPr marL="342900" marR="0" lvl="0" indent="-342900" algn="ctr">
                        <a:spcBef>
                          <a:spcPts val="0"/>
                        </a:spcBef>
                        <a:spcAft>
                          <a:spcPts val="0"/>
                        </a:spcAft>
                        <a:buFont typeface="Symbol" panose="05050102010706020507" pitchFamily="18" charset="2"/>
                        <a:buBlip>
                          <a:blip r:embed="rId3"/>
                        </a:buBlip>
                      </a:pPr>
                      <a:r>
                        <a:rPr lang="en-US" sz="2800" b="1" cap="none" spc="0">
                          <a:solidFill>
                            <a:srgbClr val="0033CC"/>
                          </a:solidFill>
                          <a:effectLst/>
                          <a:latin typeface="Garamond" panose="02020404030301010803" pitchFamily="18" charset="0"/>
                        </a:rPr>
                        <a:t>73% hold Master’s degree or higher</a:t>
                      </a:r>
                    </a:p>
                    <a:p>
                      <a:pPr marL="342900" marR="0" lvl="0" indent="-342900" algn="ctr">
                        <a:spcBef>
                          <a:spcPts val="0"/>
                        </a:spcBef>
                        <a:spcAft>
                          <a:spcPts val="0"/>
                        </a:spcAft>
                        <a:buFont typeface="Symbol" panose="05050102010706020507" pitchFamily="18" charset="2"/>
                        <a:buBlip>
                          <a:blip r:embed="rId3"/>
                        </a:buBlip>
                      </a:pPr>
                      <a:r>
                        <a:rPr lang="en-US" sz="2800" b="1" cap="none" spc="0">
                          <a:solidFill>
                            <a:srgbClr val="0033CC"/>
                          </a:solidFill>
                          <a:effectLst/>
                          <a:latin typeface="Garamond" panose="02020404030301010803" pitchFamily="18" charset="0"/>
                        </a:rPr>
                        <a:t>7% hold Ed.S or Doctorate degrees</a:t>
                      </a:r>
                    </a:p>
                    <a:p>
                      <a:pPr marL="342900" marR="0" lvl="0" indent="-342900" algn="ctr">
                        <a:spcBef>
                          <a:spcPts val="0"/>
                        </a:spcBef>
                        <a:spcAft>
                          <a:spcPts val="0"/>
                        </a:spcAft>
                        <a:buFont typeface="Symbol" panose="05050102010706020507" pitchFamily="18" charset="2"/>
                        <a:buBlip>
                          <a:blip r:embed="rId3"/>
                        </a:buBlip>
                      </a:pPr>
                      <a:r>
                        <a:rPr lang="en-US" sz="2800" b="1" cap="none" spc="0">
                          <a:solidFill>
                            <a:srgbClr val="0033CC"/>
                          </a:solidFill>
                          <a:effectLst/>
                          <a:latin typeface="Garamond"/>
                        </a:rPr>
                        <a:t>4 National Board Certified Teachers</a:t>
                      </a:r>
                    </a:p>
                    <a:p>
                      <a:pPr marL="342900" marR="0" lvl="0" indent="-342900" algn="ctr">
                        <a:spcBef>
                          <a:spcPts val="0"/>
                        </a:spcBef>
                        <a:spcAft>
                          <a:spcPts val="1200"/>
                        </a:spcAft>
                        <a:buFont typeface="Symbol" panose="05050102010706020507" pitchFamily="18" charset="2"/>
                        <a:buBlip>
                          <a:blip r:embed="rId3"/>
                        </a:buBlip>
                      </a:pPr>
                      <a:r>
                        <a:rPr lang="en-US" sz="2800" b="1" cap="none" spc="0">
                          <a:solidFill>
                            <a:srgbClr val="0033CC"/>
                          </a:solidFill>
                          <a:effectLst/>
                          <a:latin typeface="Garamond" panose="02020404030301010803" pitchFamily="18" charset="0"/>
                        </a:rPr>
                        <a:t>18.4 years average teaching experience</a:t>
                      </a:r>
                      <a:endParaRPr lang="en-US" sz="2800" b="1" cap="none" spc="0">
                        <a:solidFill>
                          <a:srgbClr val="0033CC"/>
                        </a:solidFill>
                        <a:effectLst/>
                        <a:latin typeface="Garamond" panose="02020404030301010803" pitchFamily="18" charset="0"/>
                        <a:ea typeface="Baskerville Old Face" panose="02020602080505020303" pitchFamily="18" charset="0"/>
                        <a:cs typeface="Times New Roman" panose="02020603050405020304" pitchFamily="18" charset="0"/>
                      </a:endParaRPr>
                    </a:p>
                  </a:txBody>
                  <a:tcPr marL="0" marR="271458" marT="65150" marB="217167">
                    <a:lnL w="12700" cmpd="sng">
                      <a:noFill/>
                      <a:prstDash val="solid"/>
                    </a:lnL>
                    <a:lnR w="12700" cmpd="sng">
                      <a:noFill/>
                      <a:prstDash val="solid"/>
                    </a:lnR>
                    <a:lnT w="9525" cap="flat" cmpd="sng" algn="ctr">
                      <a:solidFill>
                        <a:schemeClr val="tx1"/>
                      </a:solidFill>
                      <a:prstDash val="solid"/>
                    </a:lnT>
                    <a:lnB w="12700" cmpd="sng">
                      <a:noFill/>
                      <a:prstDash val="solid"/>
                    </a:lnB>
                    <a:noFill/>
                  </a:tcPr>
                </a:tc>
                <a:extLst>
                  <a:ext uri="{0D108BD9-81ED-4DB2-BD59-A6C34878D82A}">
                    <a16:rowId xmlns:a16="http://schemas.microsoft.com/office/drawing/2014/main" val="2292669964"/>
                  </a:ext>
                </a:extLst>
              </a:tr>
            </a:tbl>
          </a:graphicData>
        </a:graphic>
      </p:graphicFrame>
    </p:spTree>
    <p:extLst>
      <p:ext uri="{BB962C8B-B14F-4D97-AF65-F5344CB8AC3E}">
        <p14:creationId xmlns:p14="http://schemas.microsoft.com/office/powerpoint/2010/main" val="3058861975"/>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BBE94A-A6A3-568C-869A-DE90E5B8FB3B}"/>
              </a:ext>
            </a:extLst>
          </p:cNvPr>
          <p:cNvSpPr txBox="1"/>
          <p:nvPr/>
        </p:nvSpPr>
        <p:spPr>
          <a:xfrm>
            <a:off x="723899" y="266701"/>
            <a:ext cx="10896601" cy="6247864"/>
          </a:xfrm>
          <a:prstGeom prst="rect">
            <a:avLst/>
          </a:prstGeom>
          <a:noFill/>
        </p:spPr>
        <p:txBody>
          <a:bodyPr wrap="square" lIns="91440" tIns="45720" rIns="91440" bIns="45720" anchor="t">
            <a:spAutoFit/>
          </a:bodyPr>
          <a:lstStyle/>
          <a:p>
            <a:pPr algn="ctr"/>
            <a:r>
              <a:rPr lang="en-US" sz="5000" b="1" i="0" dirty="0">
                <a:solidFill>
                  <a:srgbClr val="0033CC"/>
                </a:solidFill>
                <a:effectLst/>
                <a:latin typeface="Garamond"/>
              </a:rPr>
              <a:t>Traditionally, one of the most requested and sought-after schools, Grahamwood is most known for its </a:t>
            </a:r>
            <a:r>
              <a:rPr lang="en-US" sz="5000" b="1" i="0" dirty="0">
                <a:solidFill>
                  <a:srgbClr val="0033CC"/>
                </a:solidFill>
                <a:effectLst/>
                <a:highlight>
                  <a:srgbClr val="FFFF00"/>
                </a:highlight>
                <a:latin typeface="Garamond"/>
              </a:rPr>
              <a:t>exceptional teaching staff, strong community support, and unparalleled parent involvement.</a:t>
            </a:r>
            <a:r>
              <a:rPr lang="en-US" sz="5000" b="1" i="0" dirty="0">
                <a:solidFill>
                  <a:srgbClr val="0033CC"/>
                </a:solidFill>
                <a:effectLst/>
                <a:latin typeface="Garamond"/>
              </a:rPr>
              <a:t> One of the things that makes Grahamwood unique is our dual program model.</a:t>
            </a:r>
            <a:endParaRPr lang="en-US" sz="5000" b="1" dirty="0">
              <a:solidFill>
                <a:srgbClr val="0033CC"/>
              </a:solidFill>
              <a:latin typeface="Garamond"/>
            </a:endParaRPr>
          </a:p>
        </p:txBody>
      </p:sp>
      <p:pic>
        <p:nvPicPr>
          <p:cNvPr id="4" name="Picture 3" descr="Logo&#10;&#10;Description automatically generated">
            <a:extLst>
              <a:ext uri="{FF2B5EF4-FFF2-40B4-BE49-F238E27FC236}">
                <a16:creationId xmlns:a16="http://schemas.microsoft.com/office/drawing/2014/main" id="{664F8D1C-C78E-CA08-45AB-D3B90359A694}"/>
              </a:ext>
            </a:extLst>
          </p:cNvPr>
          <p:cNvPicPr>
            <a:picLocks noChangeAspect="1"/>
          </p:cNvPicPr>
          <p:nvPr/>
        </p:nvPicPr>
        <p:blipFill rotWithShape="1">
          <a:blip r:embed="rId2">
            <a:extLst>
              <a:ext uri="{28A0092B-C50C-407E-A947-70E740481C1C}">
                <a14:useLocalDpi xmlns:a14="http://schemas.microsoft.com/office/drawing/2010/main" val="0"/>
              </a:ext>
            </a:extLst>
          </a:blip>
          <a:srcRect l="16171" r="16940"/>
          <a:stretch/>
        </p:blipFill>
        <p:spPr>
          <a:xfrm>
            <a:off x="10560210" y="5673632"/>
            <a:ext cx="1481607" cy="1097280"/>
          </a:xfrm>
          <a:prstGeom prst="rect">
            <a:avLst/>
          </a:prstGeom>
          <a:ln>
            <a:noFill/>
          </a:ln>
          <a:effectLst>
            <a:softEdge rad="112500"/>
          </a:effectLst>
        </p:spPr>
      </p:pic>
      <p:pic>
        <p:nvPicPr>
          <p:cNvPr id="5" name="Picture 4" descr="Logo&#10;&#10;Description automatically generated">
            <a:extLst>
              <a:ext uri="{FF2B5EF4-FFF2-40B4-BE49-F238E27FC236}">
                <a16:creationId xmlns:a16="http://schemas.microsoft.com/office/drawing/2014/main" id="{163626EA-8609-2099-32F9-E1298366F288}"/>
              </a:ext>
            </a:extLst>
          </p:cNvPr>
          <p:cNvPicPr>
            <a:picLocks noChangeAspect="1"/>
          </p:cNvPicPr>
          <p:nvPr/>
        </p:nvPicPr>
        <p:blipFill rotWithShape="1">
          <a:blip r:embed="rId2">
            <a:extLst>
              <a:ext uri="{28A0092B-C50C-407E-A947-70E740481C1C}">
                <a14:useLocalDpi xmlns:a14="http://schemas.microsoft.com/office/drawing/2010/main" val="0"/>
              </a:ext>
            </a:extLst>
          </a:blip>
          <a:srcRect l="16171" r="16940"/>
          <a:stretch/>
        </p:blipFill>
        <p:spPr>
          <a:xfrm>
            <a:off x="302582" y="5673632"/>
            <a:ext cx="1481607" cy="1097280"/>
          </a:xfrm>
          <a:prstGeom prst="rect">
            <a:avLst/>
          </a:prstGeom>
          <a:ln>
            <a:noFill/>
          </a:ln>
          <a:effectLst>
            <a:softEdge rad="112500"/>
          </a:effectLst>
        </p:spPr>
      </p:pic>
    </p:spTree>
    <p:extLst>
      <p:ext uri="{BB962C8B-B14F-4D97-AF65-F5344CB8AC3E}">
        <p14:creationId xmlns:p14="http://schemas.microsoft.com/office/powerpoint/2010/main" val="2247701341"/>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D3084E3F-2ECC-A619-6C2C-627A092991C8}"/>
              </a:ext>
            </a:extLst>
          </p:cNvPr>
          <p:cNvGraphicFramePr>
            <a:graphicFrameLocks noGrp="1"/>
          </p:cNvGraphicFramePr>
          <p:nvPr>
            <p:extLst>
              <p:ext uri="{D42A27DB-BD31-4B8C-83A1-F6EECF244321}">
                <p14:modId xmlns:p14="http://schemas.microsoft.com/office/powerpoint/2010/main" val="587904792"/>
              </p:ext>
            </p:extLst>
          </p:nvPr>
        </p:nvGraphicFramePr>
        <p:xfrm>
          <a:off x="457200" y="0"/>
          <a:ext cx="11399520" cy="6940866"/>
        </p:xfrm>
        <a:graphic>
          <a:graphicData uri="http://schemas.openxmlformats.org/drawingml/2006/table">
            <a:tbl>
              <a:tblPr firstRow="1" firstCol="1" bandRow="1">
                <a:noFill/>
                <a:tableStyleId>{5C22544A-7EE6-4342-B048-85BDC9FD1C3A}</a:tableStyleId>
              </a:tblPr>
              <a:tblGrid>
                <a:gridCol w="3740656">
                  <a:extLst>
                    <a:ext uri="{9D8B030D-6E8A-4147-A177-3AD203B41FA5}">
                      <a16:colId xmlns:a16="http://schemas.microsoft.com/office/drawing/2014/main" val="846521426"/>
                    </a:ext>
                  </a:extLst>
                </a:gridCol>
                <a:gridCol w="3819471">
                  <a:extLst>
                    <a:ext uri="{9D8B030D-6E8A-4147-A177-3AD203B41FA5}">
                      <a16:colId xmlns:a16="http://schemas.microsoft.com/office/drawing/2014/main" val="484619446"/>
                    </a:ext>
                  </a:extLst>
                </a:gridCol>
                <a:gridCol w="3839393">
                  <a:extLst>
                    <a:ext uri="{9D8B030D-6E8A-4147-A177-3AD203B41FA5}">
                      <a16:colId xmlns:a16="http://schemas.microsoft.com/office/drawing/2014/main" val="3981668939"/>
                    </a:ext>
                  </a:extLst>
                </a:gridCol>
              </a:tblGrid>
              <a:tr h="821308">
                <a:tc gridSpan="3">
                  <a:txBody>
                    <a:bodyPr/>
                    <a:lstStyle/>
                    <a:p>
                      <a:pPr marL="0" marR="0" algn="ctr">
                        <a:lnSpc>
                          <a:spcPct val="107000"/>
                        </a:lnSpc>
                        <a:spcBef>
                          <a:spcPts val="0"/>
                        </a:spcBef>
                        <a:spcAft>
                          <a:spcPts val="0"/>
                        </a:spcAft>
                      </a:pPr>
                      <a:r>
                        <a:rPr lang="en-US" sz="1700" b="1" cap="none" spc="60" dirty="0">
                          <a:solidFill>
                            <a:schemeClr val="bg1"/>
                          </a:solidFill>
                          <a:effectLst/>
                          <a:latin typeface="Garamond"/>
                        </a:rPr>
                        <a:t>Serving a remarkably diverse population, </a:t>
                      </a:r>
                      <a:r>
                        <a:rPr lang="en-US" sz="1700" b="1" cap="none" spc="60" dirty="0" err="1">
                          <a:solidFill>
                            <a:schemeClr val="bg1"/>
                          </a:solidFill>
                          <a:effectLst/>
                          <a:latin typeface="Garamond"/>
                        </a:rPr>
                        <a:t>Grahamwood</a:t>
                      </a:r>
                      <a:r>
                        <a:rPr lang="en-US" sz="1700" b="1" cap="none" spc="60" dirty="0">
                          <a:solidFill>
                            <a:schemeClr val="bg1"/>
                          </a:solidFill>
                          <a:effectLst/>
                          <a:latin typeface="Garamond"/>
                        </a:rPr>
                        <a:t> meets each child’s unique educational needs by utilizing a hands-on approach where the entire community serves as a learning laboratory for the students to explore.</a:t>
                      </a:r>
                      <a:endParaRPr lang="en-US" sz="1700" b="1" cap="none" spc="60" dirty="0">
                        <a:solidFill>
                          <a:schemeClr val="bg1"/>
                        </a:solidFill>
                        <a:effectLst/>
                        <a:latin typeface="Garamond"/>
                        <a:ea typeface="Calibri"/>
                        <a:cs typeface="Times New Roman"/>
                      </a:endParaRPr>
                    </a:p>
                  </a:txBody>
                  <a:tcPr marL="34419" marR="34419" marT="69838" marB="0" anchor="ctr">
                    <a:lnL w="12700" cmpd="sng">
                      <a:noFill/>
                    </a:lnL>
                    <a:lnR w="12700" cmpd="sng">
                      <a:noFill/>
                    </a:lnR>
                    <a:lnT w="19050" cap="flat" cmpd="sng" algn="ctr">
                      <a:noFill/>
                      <a:prstDash val="solid"/>
                    </a:lnT>
                    <a:lnB w="38100" cmpd="sng">
                      <a:noFill/>
                    </a:lnB>
                    <a:solidFill>
                      <a:schemeClr val="accen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19763549"/>
                  </a:ext>
                </a:extLst>
              </a:tr>
              <a:tr h="515330">
                <a:tc>
                  <a:txBody>
                    <a:bodyPr/>
                    <a:lstStyle/>
                    <a:p>
                      <a:pPr marL="0" marR="0" algn="ctr">
                        <a:lnSpc>
                          <a:spcPct val="107000"/>
                        </a:lnSpc>
                        <a:spcBef>
                          <a:spcPts val="0"/>
                        </a:spcBef>
                        <a:spcAft>
                          <a:spcPts val="0"/>
                        </a:spcAft>
                      </a:pPr>
                      <a:r>
                        <a:rPr lang="en-US" sz="2800" b="1" cap="none" spc="0" dirty="0">
                          <a:solidFill>
                            <a:schemeClr val="tx1"/>
                          </a:solidFill>
                          <a:effectLst/>
                          <a:latin typeface="Garamond"/>
                        </a:rPr>
                        <a:t>Points of Pride</a:t>
                      </a:r>
                      <a:endParaRPr lang="en-US" sz="2800" b="1" cap="none" spc="0" dirty="0">
                        <a:solidFill>
                          <a:schemeClr val="tx1"/>
                        </a:solidFill>
                        <a:effectLst/>
                        <a:latin typeface="Garamond"/>
                        <a:ea typeface="Calibri" panose="020F0502020204030204" pitchFamily="34" charset="0"/>
                        <a:cs typeface="Times New Roman" panose="02020603050405020304" pitchFamily="18" charset="0"/>
                      </a:endParaRPr>
                    </a:p>
                  </a:txBody>
                  <a:tcPr marL="34419" marR="34419" marT="69838" marB="0">
                    <a:lnL w="12700" cmpd="sng">
                      <a:noFill/>
                      <a:prstDash val="solid"/>
                    </a:lnL>
                    <a:lnR w="12700" cmpd="sng">
                      <a:noFill/>
                      <a:prstDash val="solid"/>
                    </a:lnR>
                    <a:lnT w="38100" cmpd="sng">
                      <a:noFill/>
                    </a:lnT>
                    <a:lnB w="12700" cap="flat" cmpd="sng" algn="ctr">
                      <a:noFill/>
                      <a:prstDash val="solid"/>
                    </a:lnB>
                    <a:noFill/>
                  </a:tcPr>
                </a:tc>
                <a:tc>
                  <a:txBody>
                    <a:bodyPr/>
                    <a:lstStyle/>
                    <a:p>
                      <a:pPr marL="0" marR="0" algn="ctr">
                        <a:lnSpc>
                          <a:spcPct val="107000"/>
                        </a:lnSpc>
                        <a:spcBef>
                          <a:spcPts val="0"/>
                        </a:spcBef>
                        <a:spcAft>
                          <a:spcPts val="0"/>
                        </a:spcAft>
                      </a:pPr>
                      <a:r>
                        <a:rPr lang="en-US" sz="2800" b="1" cap="none" spc="0" dirty="0">
                          <a:solidFill>
                            <a:schemeClr val="tx1"/>
                          </a:solidFill>
                          <a:effectLst/>
                          <a:latin typeface="Garamond"/>
                        </a:rPr>
                        <a:t>Academics</a:t>
                      </a:r>
                      <a:endParaRPr lang="en-US" sz="2800" b="1" cap="none" spc="0" dirty="0">
                        <a:solidFill>
                          <a:schemeClr val="tx1"/>
                        </a:solidFill>
                        <a:effectLst/>
                        <a:latin typeface="Garamond"/>
                        <a:ea typeface="Calibri" panose="020F0502020204030204" pitchFamily="34" charset="0"/>
                        <a:cs typeface="Times New Roman" panose="02020603050405020304" pitchFamily="18" charset="0"/>
                      </a:endParaRPr>
                    </a:p>
                  </a:txBody>
                  <a:tcPr marL="34419" marR="34419" marT="69838" marB="0">
                    <a:lnL w="12700" cmpd="sng">
                      <a:noFill/>
                      <a:prstDash val="solid"/>
                    </a:lnL>
                    <a:lnR w="12700" cmpd="sng">
                      <a:noFill/>
                      <a:prstDash val="solid"/>
                    </a:lnR>
                    <a:lnT w="38100" cmpd="sng">
                      <a:noFill/>
                    </a:lnT>
                    <a:lnB w="12700" cap="flat" cmpd="sng" algn="ctr">
                      <a:noFill/>
                      <a:prstDash val="solid"/>
                    </a:lnB>
                    <a:noFill/>
                  </a:tcPr>
                </a:tc>
                <a:tc>
                  <a:txBody>
                    <a:bodyPr/>
                    <a:lstStyle/>
                    <a:p>
                      <a:pPr marL="0" marR="0" algn="ctr">
                        <a:lnSpc>
                          <a:spcPct val="107000"/>
                        </a:lnSpc>
                        <a:spcBef>
                          <a:spcPts val="0"/>
                        </a:spcBef>
                        <a:spcAft>
                          <a:spcPts val="0"/>
                        </a:spcAft>
                      </a:pPr>
                      <a:r>
                        <a:rPr lang="en-US" sz="2800" b="1" cap="none" spc="0" dirty="0">
                          <a:solidFill>
                            <a:schemeClr val="tx1"/>
                          </a:solidFill>
                          <a:effectLst/>
                          <a:latin typeface="Garamond"/>
                        </a:rPr>
                        <a:t>Activities</a:t>
                      </a:r>
                      <a:endParaRPr lang="en-US" sz="2800" b="1" cap="none" spc="0" dirty="0">
                        <a:solidFill>
                          <a:schemeClr val="tx1"/>
                        </a:solidFill>
                        <a:effectLst/>
                        <a:latin typeface="Garamond"/>
                        <a:ea typeface="Calibri" panose="020F0502020204030204" pitchFamily="34" charset="0"/>
                        <a:cs typeface="Times New Roman" panose="02020603050405020304" pitchFamily="18" charset="0"/>
                      </a:endParaRPr>
                    </a:p>
                  </a:txBody>
                  <a:tcPr marL="34419" marR="34419" marT="69838" marB="0">
                    <a:lnL w="12700" cmpd="sng">
                      <a:noFill/>
                      <a:prstDash val="solid"/>
                    </a:lnL>
                    <a:lnR w="12700" cmpd="sng">
                      <a:noFill/>
                      <a:prstDash val="solid"/>
                    </a:lnR>
                    <a:lnT w="38100" cmpd="sng">
                      <a:noFill/>
                    </a:lnT>
                    <a:lnB w="12700" cap="flat" cmpd="sng" algn="ctr">
                      <a:noFill/>
                      <a:prstDash val="solid"/>
                    </a:lnB>
                    <a:noFill/>
                  </a:tcPr>
                </a:tc>
                <a:extLst>
                  <a:ext uri="{0D108BD9-81ED-4DB2-BD59-A6C34878D82A}">
                    <a16:rowId xmlns:a16="http://schemas.microsoft.com/office/drawing/2014/main" val="3577724762"/>
                  </a:ext>
                </a:extLst>
              </a:tr>
              <a:tr h="5604228">
                <a:tc>
                  <a:txBody>
                    <a:bodyPr/>
                    <a:lstStyle/>
                    <a:p>
                      <a:pPr marL="285750" marR="0" lvl="0" indent="-285750" algn="l">
                        <a:lnSpc>
                          <a:spcPct val="100000"/>
                        </a:lnSpc>
                        <a:spcBef>
                          <a:spcPts val="0"/>
                        </a:spcBef>
                        <a:spcAft>
                          <a:spcPts val="0"/>
                        </a:spcAft>
                        <a:buFont typeface="Wingdings" panose="05000000000000000000" pitchFamily="2" charset="2"/>
                        <a:buChar char="ü"/>
                      </a:pPr>
                      <a:r>
                        <a:rPr lang="en-US" sz="1500" b="1" i="0" u="none" strike="noStrike" cap="none" spc="0" noProof="0" dirty="0">
                          <a:solidFill>
                            <a:schemeClr val="tx1"/>
                          </a:solidFill>
                          <a:effectLst/>
                          <a:latin typeface="Garamond"/>
                        </a:rPr>
                        <a:t>School Seed Grant recipient for Lowe’s</a:t>
                      </a:r>
                    </a:p>
                    <a:p>
                      <a:pPr marL="285750" lvl="0" indent="-285750" algn="l">
                        <a:lnSpc>
                          <a:spcPct val="100000"/>
                        </a:lnSpc>
                        <a:spcBef>
                          <a:spcPts val="0"/>
                        </a:spcBef>
                        <a:spcAft>
                          <a:spcPts val="0"/>
                        </a:spcAft>
                        <a:buFont typeface="Wingdings" panose="05000000000000000000" pitchFamily="2" charset="2"/>
                        <a:buChar char="ü"/>
                      </a:pPr>
                      <a:r>
                        <a:rPr lang="en-US" sz="1500" b="1" i="0" u="none" strike="noStrike" cap="none" spc="0" noProof="0" dirty="0">
                          <a:solidFill>
                            <a:schemeClr val="tx1"/>
                          </a:solidFill>
                          <a:effectLst/>
                          <a:latin typeface="Garamond"/>
                        </a:rPr>
                        <a:t>Governed Teacher Grant recipient</a:t>
                      </a:r>
                    </a:p>
                    <a:p>
                      <a:pPr marL="285750" lvl="0" indent="-285750" algn="l">
                        <a:lnSpc>
                          <a:spcPct val="100000"/>
                        </a:lnSpc>
                        <a:spcBef>
                          <a:spcPts val="0"/>
                        </a:spcBef>
                        <a:spcAft>
                          <a:spcPts val="0"/>
                        </a:spcAft>
                        <a:buFont typeface="Wingdings" panose="05000000000000000000" pitchFamily="2" charset="2"/>
                        <a:buChar char="ü"/>
                      </a:pPr>
                      <a:r>
                        <a:rPr lang="en-US" sz="1500" b="1" i="0" u="none" strike="noStrike" cap="none" spc="0" noProof="0" dirty="0">
                          <a:solidFill>
                            <a:schemeClr val="tx1"/>
                          </a:solidFill>
                          <a:effectLst/>
                          <a:latin typeface="Garamond"/>
                        </a:rPr>
                        <a:t>MSCS first ever District-wide Spelling Bee Champion</a:t>
                      </a:r>
                    </a:p>
                    <a:p>
                      <a:pPr marL="285750" lvl="0" indent="-285750" algn="l">
                        <a:lnSpc>
                          <a:spcPct val="100000"/>
                        </a:lnSpc>
                        <a:spcBef>
                          <a:spcPts val="0"/>
                        </a:spcBef>
                        <a:spcAft>
                          <a:spcPts val="0"/>
                        </a:spcAft>
                        <a:buFont typeface="Wingdings" panose="05000000000000000000" pitchFamily="2" charset="2"/>
                        <a:buChar char="ü"/>
                      </a:pPr>
                      <a:r>
                        <a:rPr lang="en-US" sz="1500" b="1" i="0" u="none" strike="noStrike" cap="none" spc="0" noProof="0" dirty="0">
                          <a:solidFill>
                            <a:schemeClr val="tx1"/>
                          </a:solidFill>
                          <a:effectLst/>
                          <a:latin typeface="Garamond"/>
                        </a:rPr>
                        <a:t>Culturally diverse programs throughout the school year </a:t>
                      </a:r>
                    </a:p>
                    <a:p>
                      <a:pPr marL="285750" lvl="0" indent="-285750" algn="l">
                        <a:lnSpc>
                          <a:spcPct val="100000"/>
                        </a:lnSpc>
                        <a:spcBef>
                          <a:spcPts val="0"/>
                        </a:spcBef>
                        <a:spcAft>
                          <a:spcPts val="0"/>
                        </a:spcAft>
                        <a:buFont typeface="Wingdings" panose="05000000000000000000" pitchFamily="2" charset="2"/>
                        <a:buChar char="ü"/>
                      </a:pPr>
                      <a:r>
                        <a:rPr lang="en-US" sz="1500" b="1" i="0" u="none" strike="noStrike" cap="none" spc="0" noProof="0" dirty="0">
                          <a:solidFill>
                            <a:schemeClr val="tx1"/>
                          </a:solidFill>
                          <a:effectLst/>
                          <a:latin typeface="Garamond"/>
                        </a:rPr>
                        <a:t>Participants in the West TN Naturalization Ceremony</a:t>
                      </a:r>
                    </a:p>
                    <a:p>
                      <a:pPr marL="285750" lvl="0" indent="-285750" algn="l">
                        <a:lnSpc>
                          <a:spcPct val="100000"/>
                        </a:lnSpc>
                        <a:spcBef>
                          <a:spcPts val="0"/>
                        </a:spcBef>
                        <a:spcAft>
                          <a:spcPts val="0"/>
                        </a:spcAft>
                        <a:buFont typeface="Wingdings" panose="05000000000000000000" pitchFamily="2" charset="2"/>
                        <a:buChar char="ü"/>
                      </a:pPr>
                      <a:r>
                        <a:rPr lang="en-US" sz="1500" b="1" i="0" u="none" strike="noStrike" cap="none" spc="0" noProof="0" dirty="0">
                          <a:solidFill>
                            <a:schemeClr val="tx1"/>
                          </a:solidFill>
                          <a:effectLst/>
                          <a:latin typeface="Garamond"/>
                        </a:rPr>
                        <a:t>5</a:t>
                      </a:r>
                      <a:r>
                        <a:rPr lang="en-US" sz="1500" b="1" i="0" u="none" strike="noStrike" cap="none" spc="0" baseline="30000" noProof="0" dirty="0">
                          <a:solidFill>
                            <a:schemeClr val="tx1"/>
                          </a:solidFill>
                          <a:effectLst/>
                          <a:latin typeface="Garamond"/>
                        </a:rPr>
                        <a:t>th</a:t>
                      </a:r>
                      <a:r>
                        <a:rPr lang="en-US" sz="1500" b="1" i="0" u="none" strike="noStrike" cap="none" spc="0" noProof="0" dirty="0">
                          <a:solidFill>
                            <a:schemeClr val="tx1"/>
                          </a:solidFill>
                          <a:effectLst/>
                          <a:latin typeface="Garamond"/>
                        </a:rPr>
                        <a:t> grade choir performs yearly for the Memphis Grizzlies</a:t>
                      </a:r>
                    </a:p>
                    <a:p>
                      <a:pPr marL="285750" lvl="0" indent="-285750" algn="l">
                        <a:lnSpc>
                          <a:spcPct val="100000"/>
                        </a:lnSpc>
                        <a:spcBef>
                          <a:spcPts val="0"/>
                        </a:spcBef>
                        <a:spcAft>
                          <a:spcPts val="0"/>
                        </a:spcAft>
                        <a:buFont typeface="Wingdings" panose="05000000000000000000" pitchFamily="2" charset="2"/>
                        <a:buChar char="ü"/>
                      </a:pPr>
                      <a:r>
                        <a:rPr lang="en-US" sz="1500" b="1" i="0" u="none" strike="noStrike" cap="none" spc="0" noProof="0" dirty="0">
                          <a:solidFill>
                            <a:schemeClr val="tx1"/>
                          </a:solidFill>
                          <a:effectLst/>
                          <a:latin typeface="Garamond"/>
                        </a:rPr>
                        <a:t>Upgrade to Tennessee Wildlife Certified Outdoor Classroom</a:t>
                      </a:r>
                    </a:p>
                    <a:p>
                      <a:pPr marL="342900" marR="0" lvl="0" indent="-342900">
                        <a:lnSpc>
                          <a:spcPct val="107000"/>
                        </a:lnSpc>
                        <a:spcBef>
                          <a:spcPts val="0"/>
                        </a:spcBef>
                        <a:spcAft>
                          <a:spcPts val="0"/>
                        </a:spcAft>
                        <a:buFont typeface="Wingdings" panose="05000000000000000000" pitchFamily="2" charset="2"/>
                        <a:buChar char="ü"/>
                      </a:pPr>
                      <a:r>
                        <a:rPr lang="en-US" sz="1500" b="1" cap="none" spc="0" dirty="0">
                          <a:solidFill>
                            <a:schemeClr val="tx1"/>
                          </a:solidFill>
                          <a:effectLst/>
                          <a:latin typeface="Garamond"/>
                        </a:rPr>
                        <a:t>Extremely diverse student population</a:t>
                      </a:r>
                    </a:p>
                    <a:p>
                      <a:pPr marL="0" marR="0">
                        <a:lnSpc>
                          <a:spcPct val="107000"/>
                        </a:lnSpc>
                        <a:spcBef>
                          <a:spcPts val="0"/>
                        </a:spcBef>
                        <a:spcAft>
                          <a:spcPts val="0"/>
                        </a:spcAft>
                      </a:pPr>
                      <a:r>
                        <a:rPr lang="en-US" sz="1500" b="1" cap="none" spc="0" dirty="0">
                          <a:solidFill>
                            <a:schemeClr val="tx1"/>
                          </a:solidFill>
                          <a:effectLst/>
                          <a:latin typeface="Garamond"/>
                        </a:rPr>
                        <a:t>               </a:t>
                      </a:r>
                      <a:r>
                        <a:rPr lang="en-US" sz="1400" b="1" cap="none" spc="0" dirty="0">
                          <a:solidFill>
                            <a:schemeClr val="tx1"/>
                          </a:solidFill>
                          <a:effectLst/>
                          <a:latin typeface="Garamond"/>
                        </a:rPr>
                        <a:t> </a:t>
                      </a:r>
                      <a:r>
                        <a:rPr lang="en-US" sz="1300" b="1" cap="none" spc="0" dirty="0">
                          <a:solidFill>
                            <a:schemeClr val="tx1"/>
                          </a:solidFill>
                          <a:effectLst/>
                          <a:latin typeface="Garamond"/>
                        </a:rPr>
                        <a:t>5% Asian</a:t>
                      </a:r>
                    </a:p>
                    <a:p>
                      <a:pPr marL="0" marR="0">
                        <a:lnSpc>
                          <a:spcPct val="107000"/>
                        </a:lnSpc>
                        <a:spcBef>
                          <a:spcPts val="0"/>
                        </a:spcBef>
                        <a:spcAft>
                          <a:spcPts val="0"/>
                        </a:spcAft>
                      </a:pPr>
                      <a:r>
                        <a:rPr lang="en-US" sz="1300" b="1" cap="none" spc="0" dirty="0">
                          <a:solidFill>
                            <a:schemeClr val="tx1"/>
                          </a:solidFill>
                          <a:effectLst/>
                          <a:latin typeface="Garamond"/>
                        </a:rPr>
                        <a:t>              31% African American</a:t>
                      </a:r>
                    </a:p>
                    <a:p>
                      <a:pPr marL="0" marR="0">
                        <a:lnSpc>
                          <a:spcPct val="107000"/>
                        </a:lnSpc>
                        <a:spcBef>
                          <a:spcPts val="0"/>
                        </a:spcBef>
                        <a:spcAft>
                          <a:spcPts val="0"/>
                        </a:spcAft>
                      </a:pPr>
                      <a:r>
                        <a:rPr lang="en-US" sz="1300" b="1" cap="none" spc="0" dirty="0">
                          <a:solidFill>
                            <a:schemeClr val="tx1"/>
                          </a:solidFill>
                          <a:effectLst/>
                          <a:latin typeface="Garamond"/>
                        </a:rPr>
                        <a:t>              23% White</a:t>
                      </a:r>
                    </a:p>
                    <a:p>
                      <a:pPr marL="0" marR="0">
                        <a:lnSpc>
                          <a:spcPct val="107000"/>
                        </a:lnSpc>
                        <a:spcBef>
                          <a:spcPts val="0"/>
                        </a:spcBef>
                        <a:spcAft>
                          <a:spcPts val="0"/>
                        </a:spcAft>
                      </a:pPr>
                      <a:r>
                        <a:rPr lang="en-US" sz="1300" b="1" cap="none" spc="0" dirty="0">
                          <a:solidFill>
                            <a:schemeClr val="tx1"/>
                          </a:solidFill>
                          <a:effectLst/>
                          <a:latin typeface="Garamond"/>
                        </a:rPr>
                        <a:t>              34% Hispanic</a:t>
                      </a:r>
                    </a:p>
                    <a:p>
                      <a:pPr marL="0" marR="0">
                        <a:lnSpc>
                          <a:spcPct val="107000"/>
                        </a:lnSpc>
                        <a:spcBef>
                          <a:spcPts val="0"/>
                        </a:spcBef>
                        <a:spcAft>
                          <a:spcPts val="0"/>
                        </a:spcAft>
                      </a:pPr>
                      <a:r>
                        <a:rPr lang="en-US" sz="1300" b="1" cap="none" spc="0" dirty="0">
                          <a:solidFill>
                            <a:schemeClr val="tx1"/>
                          </a:solidFill>
                          <a:effectLst/>
                          <a:latin typeface="Garamond"/>
                        </a:rPr>
                        <a:t>               8% Other</a:t>
                      </a:r>
                    </a:p>
                    <a:p>
                      <a:pPr marL="342900" marR="0" lvl="0" indent="-342900">
                        <a:lnSpc>
                          <a:spcPct val="107000"/>
                        </a:lnSpc>
                        <a:spcBef>
                          <a:spcPts val="0"/>
                        </a:spcBef>
                        <a:spcAft>
                          <a:spcPts val="0"/>
                        </a:spcAft>
                        <a:buFont typeface="Wingdings" panose="05000000000000000000" pitchFamily="2" charset="2"/>
                        <a:buChar char="ü"/>
                      </a:pPr>
                      <a:r>
                        <a:rPr lang="en-US" sz="1500" b="1" cap="none" spc="0" dirty="0">
                          <a:solidFill>
                            <a:schemeClr val="tx1"/>
                          </a:solidFill>
                          <a:effectLst/>
                          <a:latin typeface="Garamond"/>
                        </a:rPr>
                        <a:t>Strong and visible parent organization</a:t>
                      </a:r>
                      <a:endParaRPr lang="en-US" sz="1500" b="1" cap="none" spc="0" dirty="0">
                        <a:solidFill>
                          <a:schemeClr val="tx1"/>
                        </a:solidFill>
                        <a:effectLst/>
                        <a:latin typeface="Garamond"/>
                        <a:ea typeface="Calibri" panose="020F0502020204030204" pitchFamily="34" charset="0"/>
                        <a:cs typeface="Times New Roman" panose="02020603050405020304" pitchFamily="18" charset="0"/>
                      </a:endParaRPr>
                    </a:p>
                  </a:txBody>
                  <a:tcPr marL="34419" marR="34419" marT="69838" marB="0">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285750" marR="0" lvl="0" indent="-285750" algn="l">
                        <a:lnSpc>
                          <a:spcPct val="100000"/>
                        </a:lnSpc>
                        <a:spcBef>
                          <a:spcPts val="0"/>
                        </a:spcBef>
                        <a:spcAft>
                          <a:spcPts val="0"/>
                        </a:spcAft>
                        <a:buFont typeface="Wingdings" panose="05000000000000000000" pitchFamily="2" charset="2"/>
                        <a:buChar char="ü"/>
                      </a:pPr>
                      <a:r>
                        <a:rPr lang="en-US" sz="1800" b="1" i="0" u="none" strike="noStrike" cap="none" spc="0" noProof="0" dirty="0">
                          <a:solidFill>
                            <a:schemeClr val="tx1"/>
                          </a:solidFill>
                          <a:effectLst/>
                          <a:latin typeface="Garamond"/>
                        </a:rPr>
                        <a:t>73% of staff has advanced degrees</a:t>
                      </a:r>
                    </a:p>
                    <a:p>
                      <a:pPr marL="285750" lvl="0" indent="-285750" algn="l">
                        <a:lnSpc>
                          <a:spcPct val="100000"/>
                        </a:lnSpc>
                        <a:spcBef>
                          <a:spcPts val="0"/>
                        </a:spcBef>
                        <a:spcAft>
                          <a:spcPts val="0"/>
                        </a:spcAft>
                        <a:buFont typeface="Wingdings" panose="05000000000000000000" pitchFamily="2" charset="2"/>
                        <a:buChar char="ü"/>
                      </a:pPr>
                      <a:r>
                        <a:rPr lang="en-US" sz="1800" b="1" i="0" u="none" strike="noStrike" cap="none" spc="0" noProof="0" dirty="0">
                          <a:solidFill>
                            <a:schemeClr val="tx1"/>
                          </a:solidFill>
                          <a:effectLst/>
                          <a:latin typeface="Garamond"/>
                        </a:rPr>
                        <a:t>Four National Board-Certified Teachers</a:t>
                      </a:r>
                    </a:p>
                    <a:p>
                      <a:pPr marL="285750" lvl="0" indent="-285750" algn="l">
                        <a:lnSpc>
                          <a:spcPct val="100000"/>
                        </a:lnSpc>
                        <a:spcBef>
                          <a:spcPts val="0"/>
                        </a:spcBef>
                        <a:spcAft>
                          <a:spcPts val="0"/>
                        </a:spcAft>
                        <a:buFont typeface="Wingdings" panose="05000000000000000000" pitchFamily="2" charset="2"/>
                        <a:buChar char="ü"/>
                      </a:pPr>
                      <a:r>
                        <a:rPr lang="en-US" sz="1800" b="1" i="0" u="none" strike="noStrike" cap="none" spc="0" noProof="0" dirty="0">
                          <a:solidFill>
                            <a:schemeClr val="tx1"/>
                          </a:solidFill>
                          <a:effectLst/>
                          <a:latin typeface="Garamond"/>
                        </a:rPr>
                        <a:t>Rigorous academics using hands-on exploration and discovery learning methods. </a:t>
                      </a:r>
                    </a:p>
                    <a:p>
                      <a:pPr marL="285750" lvl="0" indent="-285750" algn="l">
                        <a:lnSpc>
                          <a:spcPct val="100000"/>
                        </a:lnSpc>
                        <a:spcBef>
                          <a:spcPts val="0"/>
                        </a:spcBef>
                        <a:spcAft>
                          <a:spcPts val="0"/>
                        </a:spcAft>
                        <a:buFont typeface="Wingdings" panose="05000000000000000000" pitchFamily="2" charset="2"/>
                        <a:buChar char="ü"/>
                      </a:pPr>
                      <a:r>
                        <a:rPr lang="en-US" sz="1800" b="1" i="0" u="none" strike="noStrike" cap="none" spc="0" noProof="0" dirty="0">
                          <a:solidFill>
                            <a:schemeClr val="tx1"/>
                          </a:solidFill>
                          <a:effectLst/>
                          <a:latin typeface="Garamond"/>
                        </a:rPr>
                        <a:t>Project-based instruction </a:t>
                      </a:r>
                    </a:p>
                    <a:p>
                      <a:pPr marL="285750" lvl="0" indent="-285750" algn="l">
                        <a:lnSpc>
                          <a:spcPct val="100000"/>
                        </a:lnSpc>
                        <a:spcBef>
                          <a:spcPts val="0"/>
                        </a:spcBef>
                        <a:spcAft>
                          <a:spcPts val="0"/>
                        </a:spcAft>
                        <a:buFont typeface="Wingdings" panose="05000000000000000000" pitchFamily="2" charset="2"/>
                        <a:buChar char="ü"/>
                      </a:pPr>
                      <a:r>
                        <a:rPr lang="en-US" sz="1800" b="1" i="0" u="none" strike="noStrike" cap="none" spc="0" noProof="0" dirty="0">
                          <a:solidFill>
                            <a:schemeClr val="tx1"/>
                          </a:solidFill>
                          <a:effectLst/>
                          <a:latin typeface="Garamond"/>
                        </a:rPr>
                        <a:t>National Junior Beta Club School Distinction from 2013 to present. </a:t>
                      </a:r>
                    </a:p>
                    <a:p>
                      <a:pPr marL="285750" lvl="0" indent="-285750" algn="l">
                        <a:lnSpc>
                          <a:spcPct val="100000"/>
                        </a:lnSpc>
                        <a:spcBef>
                          <a:spcPts val="0"/>
                        </a:spcBef>
                        <a:spcAft>
                          <a:spcPts val="0"/>
                        </a:spcAft>
                        <a:buFont typeface="Wingdings" panose="05000000000000000000" pitchFamily="2" charset="2"/>
                        <a:buChar char="ü"/>
                      </a:pPr>
                      <a:r>
                        <a:rPr lang="en-US" sz="1800" b="1" i="0" u="none" strike="noStrike" cap="none" spc="0" noProof="0" dirty="0">
                          <a:solidFill>
                            <a:schemeClr val="tx1"/>
                          </a:solidFill>
                          <a:effectLst/>
                          <a:latin typeface="Garamond"/>
                        </a:rPr>
                        <a:t>CLUE classes for eligible students in KK through 5</a:t>
                      </a:r>
                      <a:r>
                        <a:rPr lang="en-US" sz="1800" b="1" i="0" u="none" strike="noStrike" cap="none" spc="0" baseline="30000" noProof="0" dirty="0">
                          <a:solidFill>
                            <a:schemeClr val="tx1"/>
                          </a:solidFill>
                          <a:effectLst/>
                          <a:latin typeface="Garamond"/>
                        </a:rPr>
                        <a:t>th</a:t>
                      </a:r>
                      <a:r>
                        <a:rPr lang="en-US" sz="1800" b="1" i="0" u="none" strike="noStrike" cap="none" spc="0" noProof="0" dirty="0">
                          <a:solidFill>
                            <a:schemeClr val="tx1"/>
                          </a:solidFill>
                          <a:effectLst/>
                          <a:latin typeface="Garamond"/>
                        </a:rPr>
                        <a:t> grades (largest CLUE population in MSCS) </a:t>
                      </a:r>
                    </a:p>
                    <a:p>
                      <a:pPr marL="285750" lvl="0" indent="-285750" algn="l">
                        <a:lnSpc>
                          <a:spcPct val="100000"/>
                        </a:lnSpc>
                        <a:spcBef>
                          <a:spcPts val="0"/>
                        </a:spcBef>
                        <a:spcAft>
                          <a:spcPts val="0"/>
                        </a:spcAft>
                        <a:buFont typeface="Wingdings" panose="05000000000000000000" pitchFamily="2" charset="2"/>
                        <a:buChar char="ü"/>
                      </a:pPr>
                      <a:r>
                        <a:rPr lang="en-US" sz="1800" b="1" i="0" u="none" strike="noStrike" cap="none" spc="0" noProof="0" dirty="0">
                          <a:solidFill>
                            <a:schemeClr val="tx1"/>
                          </a:solidFill>
                          <a:effectLst/>
                          <a:latin typeface="Garamond"/>
                        </a:rPr>
                        <a:t>Science and STEM labs</a:t>
                      </a:r>
                    </a:p>
                    <a:p>
                      <a:pPr marL="342900" marR="0" lvl="0" indent="-342900">
                        <a:lnSpc>
                          <a:spcPct val="107000"/>
                        </a:lnSpc>
                        <a:spcBef>
                          <a:spcPts val="0"/>
                        </a:spcBef>
                        <a:spcAft>
                          <a:spcPts val="0"/>
                        </a:spcAft>
                        <a:buFont typeface="Wingdings" panose="05000000000000000000" pitchFamily="2" charset="2"/>
                        <a:buChar char="ü"/>
                      </a:pPr>
                      <a:endParaRPr lang="en-US" sz="1400" b="1" cap="none" spc="0" dirty="0">
                        <a:solidFill>
                          <a:schemeClr val="tx1"/>
                        </a:solidFill>
                        <a:effectLst/>
                        <a:latin typeface="Garamond"/>
                      </a:endParaRPr>
                    </a:p>
                  </a:txBody>
                  <a:tcPr marL="34419" marR="34419" marT="69838" marB="0">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285750" marR="0" lvl="0" indent="-285750" algn="l">
                        <a:lnSpc>
                          <a:spcPct val="100000"/>
                        </a:lnSpc>
                        <a:spcBef>
                          <a:spcPts val="0"/>
                        </a:spcBef>
                        <a:spcAft>
                          <a:spcPts val="0"/>
                        </a:spcAft>
                        <a:buFont typeface="Wingdings" panose="05000000000000000000" pitchFamily="2" charset="2"/>
                        <a:buChar char="ü"/>
                      </a:pPr>
                      <a:r>
                        <a:rPr lang="en-US" sz="1800" b="1" i="0" u="none" strike="noStrike" cap="none" spc="0" noProof="0" dirty="0">
                          <a:solidFill>
                            <a:schemeClr val="tx1"/>
                          </a:solidFill>
                          <a:effectLst/>
                          <a:latin typeface="Garamond"/>
                        </a:rPr>
                        <a:t>Music Clubs: Guitar, Orff, Advanced Recorder, Class Piano, Orchestra, and Choir </a:t>
                      </a:r>
                    </a:p>
                    <a:p>
                      <a:pPr marL="285750" lvl="0" indent="-285750" algn="l">
                        <a:lnSpc>
                          <a:spcPct val="100000"/>
                        </a:lnSpc>
                        <a:spcBef>
                          <a:spcPts val="0"/>
                        </a:spcBef>
                        <a:spcAft>
                          <a:spcPts val="0"/>
                        </a:spcAft>
                        <a:buFont typeface="Wingdings" panose="05000000000000000000" pitchFamily="2" charset="2"/>
                        <a:buChar char="ü"/>
                      </a:pPr>
                      <a:r>
                        <a:rPr lang="en-US" sz="1800" b="1" i="0" u="none" strike="noStrike" cap="none" spc="0" noProof="0" dirty="0">
                          <a:solidFill>
                            <a:schemeClr val="tx1"/>
                          </a:solidFill>
                          <a:effectLst/>
                          <a:latin typeface="Garamond"/>
                        </a:rPr>
                        <a:t>Afterschool Clubs: Art Club, St. Jude STEM Club, Perfect Pearls Etiquette &amp; Mentoring Club, The Way Bible Club, Girl Scouts, Cub Scouts, Lego League, and Club Invention</a:t>
                      </a:r>
                    </a:p>
                    <a:p>
                      <a:pPr marL="285750" lvl="0" indent="-285750" algn="l">
                        <a:lnSpc>
                          <a:spcPct val="100000"/>
                        </a:lnSpc>
                        <a:spcBef>
                          <a:spcPts val="0"/>
                        </a:spcBef>
                        <a:spcAft>
                          <a:spcPts val="0"/>
                        </a:spcAft>
                        <a:buFont typeface="Wingdings" panose="05000000000000000000" pitchFamily="2" charset="2"/>
                        <a:buChar char="ü"/>
                      </a:pPr>
                      <a:r>
                        <a:rPr lang="en-US" sz="1800" b="1" i="0" u="none" strike="noStrike" cap="none" spc="0" noProof="0" dirty="0">
                          <a:solidFill>
                            <a:schemeClr val="tx1"/>
                          </a:solidFill>
                          <a:effectLst/>
                          <a:latin typeface="Garamond"/>
                        </a:rPr>
                        <a:t>Sport Clubs: Soccer Shots, Cheerleading, Yoga, and Basketball </a:t>
                      </a:r>
                    </a:p>
                    <a:p>
                      <a:pPr marL="285750" lvl="0" indent="-285750" algn="l">
                        <a:lnSpc>
                          <a:spcPct val="100000"/>
                        </a:lnSpc>
                        <a:spcBef>
                          <a:spcPts val="0"/>
                        </a:spcBef>
                        <a:spcAft>
                          <a:spcPts val="0"/>
                        </a:spcAft>
                        <a:buFont typeface="Wingdings" panose="05000000000000000000" pitchFamily="2" charset="2"/>
                        <a:buChar char="ü"/>
                      </a:pPr>
                      <a:r>
                        <a:rPr lang="en-US" sz="1800" b="1" i="0" u="none" strike="noStrike" cap="none" spc="0" noProof="0" dirty="0">
                          <a:solidFill>
                            <a:schemeClr val="tx1"/>
                          </a:solidFill>
                          <a:effectLst/>
                          <a:latin typeface="Garamond"/>
                        </a:rPr>
                        <a:t>Other: Vocabulary Parade, ESL Night, Celebration of Cultures, Jump Rope for Heart, </a:t>
                      </a:r>
                      <a:r>
                        <a:rPr lang="en-US" sz="1800" b="1" i="0" u="none" strike="noStrike" cap="none" spc="0" noProof="0" dirty="0" err="1">
                          <a:solidFill>
                            <a:schemeClr val="tx1"/>
                          </a:solidFill>
                          <a:effectLst/>
                          <a:latin typeface="Garamond"/>
                        </a:rPr>
                        <a:t>Boosterthon</a:t>
                      </a:r>
                      <a:r>
                        <a:rPr lang="en-US" sz="1800" b="1" i="0" u="none" strike="noStrike" cap="none" spc="0" noProof="0" dirty="0">
                          <a:solidFill>
                            <a:schemeClr val="tx1"/>
                          </a:solidFill>
                          <a:effectLst/>
                          <a:latin typeface="Garamond"/>
                        </a:rPr>
                        <a:t>, Raised Garden Beds, Academic Tutoring Camp Invention Summer program</a:t>
                      </a:r>
                    </a:p>
                    <a:p>
                      <a:pPr marL="342900" marR="0" lvl="0" indent="-342900">
                        <a:lnSpc>
                          <a:spcPct val="107000"/>
                        </a:lnSpc>
                        <a:spcBef>
                          <a:spcPts val="0"/>
                        </a:spcBef>
                        <a:spcAft>
                          <a:spcPts val="0"/>
                        </a:spcAft>
                        <a:buFont typeface="Wingdings" panose="05000000000000000000" pitchFamily="2" charset="2"/>
                        <a:buChar char="ü"/>
                      </a:pPr>
                      <a:endParaRPr lang="en-US" sz="1400" b="1" cap="none" spc="0" dirty="0">
                        <a:solidFill>
                          <a:schemeClr val="tx1"/>
                        </a:solidFill>
                        <a:effectLst/>
                        <a:latin typeface="Garamond"/>
                      </a:endParaRPr>
                    </a:p>
                  </a:txBody>
                  <a:tcPr marL="34419" marR="34419" marT="69838" marB="0">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2328229333"/>
                  </a:ext>
                </a:extLst>
              </a:tr>
            </a:tbl>
          </a:graphicData>
        </a:graphic>
      </p:graphicFrame>
      <p:pic>
        <p:nvPicPr>
          <p:cNvPr id="3" name="Picture 2" descr="A blue and yellow dragon with white text&#10;&#10;Description automatically generated">
            <a:extLst>
              <a:ext uri="{FF2B5EF4-FFF2-40B4-BE49-F238E27FC236}">
                <a16:creationId xmlns:a16="http://schemas.microsoft.com/office/drawing/2014/main" id="{4172A7C3-699F-86D8-1BD1-D590DF7C07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5732" y="5292071"/>
            <a:ext cx="1878668" cy="1346603"/>
          </a:xfrm>
          <a:prstGeom prst="rect">
            <a:avLst/>
          </a:prstGeom>
        </p:spPr>
      </p:pic>
    </p:spTree>
    <p:extLst>
      <p:ext uri="{BB962C8B-B14F-4D97-AF65-F5344CB8AC3E}">
        <p14:creationId xmlns:p14="http://schemas.microsoft.com/office/powerpoint/2010/main" val="3406783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TM10001114[[fn=Gallery]]</Template>
  <TotalTime>0</TotalTime>
  <Words>1618</Words>
  <Application>Microsoft Office PowerPoint</Application>
  <PresentationFormat>Widescreen</PresentationFormat>
  <Paragraphs>104</Paragraphs>
  <Slides>32</Slides>
  <Notes>0</Notes>
  <HiddenSlides>0</HiddenSlides>
  <MMClips>1</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choose Grahamwood?</vt:lpstr>
      <vt:lpstr>Why choose Grahamwood?</vt:lpstr>
      <vt:lpstr>Why choose Grahamwood?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1st grade</vt:lpstr>
      <vt:lpstr>2nd grade</vt:lpstr>
      <vt:lpstr>3rd grade</vt:lpstr>
      <vt:lpstr>4th grade</vt:lpstr>
      <vt:lpstr>          5th grade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D HELTONJOHNSON</dc:creator>
  <cp:lastModifiedBy>RACHEL D HELTONJOHNSON</cp:lastModifiedBy>
  <cp:revision>175</cp:revision>
  <dcterms:created xsi:type="dcterms:W3CDTF">2022-10-27T22:07:43Z</dcterms:created>
  <dcterms:modified xsi:type="dcterms:W3CDTF">2025-07-03T01:29:54Z</dcterms:modified>
</cp:coreProperties>
</file>